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Itim"/>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font" Target="fonts/Itim-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ef7222c10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ef7222c10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ef7222c109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ef7222c109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ebf7faad57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ebf7faad57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ef7222c10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ef7222c10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3974eee6e7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3974eee6e7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3974eee6e7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13974eee6e7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ebf7faad5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ebf7faad5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f0b3d3c52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f0b3d3c5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3974eee6e7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3974eee6e7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ef7222c10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ef7222c10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ebf7faad5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ebf7faad5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ef7222c10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ef7222c10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8" name="Shape 58"/>
        <p:cNvGrpSpPr/>
        <p:nvPr/>
      </p:nvGrpSpPr>
      <p:grpSpPr>
        <a:xfrm>
          <a:off x="0" y="0"/>
          <a:ext cx="0" cy="0"/>
          <a:chOff x="0" y="0"/>
          <a:chExt cx="0" cy="0"/>
        </a:xfrm>
      </p:grpSpPr>
      <p:sp>
        <p:nvSpPr>
          <p:cNvPr id="59" name="Google Shape;59;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0" name="Google Shape;60;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61" name="Google Shape;6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6" name="Google Shape;66;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7" name="Shape 67"/>
        <p:cNvGrpSpPr/>
        <p:nvPr/>
      </p:nvGrpSpPr>
      <p:grpSpPr>
        <a:xfrm>
          <a:off x="0" y="0"/>
          <a:ext cx="0" cy="0"/>
          <a:chOff x="0" y="0"/>
          <a:chExt cx="0" cy="0"/>
        </a:xfrm>
      </p:grpSpPr>
      <p:sp>
        <p:nvSpPr>
          <p:cNvPr id="68" name="Google Shape;68;p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69" name="Google Shape;69;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0" name="Shape 70"/>
        <p:cNvGrpSpPr/>
        <p:nvPr/>
      </p:nvGrpSpPr>
      <p:grpSpPr>
        <a:xfrm>
          <a:off x="0" y="0"/>
          <a:ext cx="0" cy="0"/>
          <a:chOff x="0" y="0"/>
          <a:chExt cx="0" cy="0"/>
        </a:xfrm>
      </p:grpSpPr>
      <p:sp>
        <p:nvSpPr>
          <p:cNvPr id="71" name="Google Shape;71;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2" name="Google Shape;72;p1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73" name="Google Shape;73;p1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74" name="Google Shape;7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77" name="Google Shape;77;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78" name="Google Shape;7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9" name="Shape 79"/>
        <p:cNvGrpSpPr/>
        <p:nvPr/>
      </p:nvGrpSpPr>
      <p:grpSpPr>
        <a:xfrm>
          <a:off x="0" y="0"/>
          <a:ext cx="0" cy="0"/>
          <a:chOff x="0" y="0"/>
          <a:chExt cx="0" cy="0"/>
        </a:xfrm>
      </p:grpSpPr>
      <p:sp>
        <p:nvSpPr>
          <p:cNvPr id="80" name="Google Shape;80;p2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81" name="Google Shape;81;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85" name="Google Shape;85;p2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6" name="Google Shape;86;p2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87" name="Google Shape;87;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rtl="0" algn="l">
              <a:lnSpc>
                <a:spcPct val="100000"/>
              </a:lnSpc>
              <a:spcBef>
                <a:spcPts val="0"/>
              </a:spcBef>
              <a:spcAft>
                <a:spcPts val="0"/>
              </a:spcAft>
              <a:buSzPts val="1800"/>
              <a:buNone/>
              <a:defRPr/>
            </a:lvl1pPr>
          </a:lstStyle>
          <a:p/>
        </p:txBody>
      </p:sp>
      <p:sp>
        <p:nvSpPr>
          <p:cNvPr id="90" name="Google Shape;90;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1" name="Shape 91"/>
        <p:cNvGrpSpPr/>
        <p:nvPr/>
      </p:nvGrpSpPr>
      <p:grpSpPr>
        <a:xfrm>
          <a:off x="0" y="0"/>
          <a:ext cx="0" cy="0"/>
          <a:chOff x="0" y="0"/>
          <a:chExt cx="0" cy="0"/>
        </a:xfrm>
      </p:grpSpPr>
      <p:sp>
        <p:nvSpPr>
          <p:cNvPr id="92" name="Google Shape;92;p2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93" name="Google Shape;93;p2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0"/>
              </a:spcBef>
              <a:spcAft>
                <a:spcPts val="0"/>
              </a:spcAft>
              <a:buSzPts val="1400"/>
              <a:buChar char="○"/>
              <a:defRPr/>
            </a:lvl2pPr>
            <a:lvl3pPr indent="-317500" lvl="2" marL="1371600" rtl="0" algn="ctr">
              <a:lnSpc>
                <a:spcPct val="115000"/>
              </a:lnSpc>
              <a:spcBef>
                <a:spcPts val="0"/>
              </a:spcBef>
              <a:spcAft>
                <a:spcPts val="0"/>
              </a:spcAft>
              <a:buSzPts val="1400"/>
              <a:buChar char="■"/>
              <a:defRPr/>
            </a:lvl3pPr>
            <a:lvl4pPr indent="-317500" lvl="3" marL="1828800" rtl="0" algn="ctr">
              <a:lnSpc>
                <a:spcPct val="115000"/>
              </a:lnSpc>
              <a:spcBef>
                <a:spcPts val="0"/>
              </a:spcBef>
              <a:spcAft>
                <a:spcPts val="0"/>
              </a:spcAft>
              <a:buSzPts val="1400"/>
              <a:buChar char="●"/>
              <a:defRPr/>
            </a:lvl4pPr>
            <a:lvl5pPr indent="-317500" lvl="4" marL="2286000" rtl="0" algn="ctr">
              <a:lnSpc>
                <a:spcPct val="115000"/>
              </a:lnSpc>
              <a:spcBef>
                <a:spcPts val="0"/>
              </a:spcBef>
              <a:spcAft>
                <a:spcPts val="0"/>
              </a:spcAft>
              <a:buSzPts val="1400"/>
              <a:buChar char="○"/>
              <a:defRPr/>
            </a:lvl5pPr>
            <a:lvl6pPr indent="-317500" lvl="5" marL="2743200" rtl="0" algn="ctr">
              <a:lnSpc>
                <a:spcPct val="115000"/>
              </a:lnSpc>
              <a:spcBef>
                <a:spcPts val="0"/>
              </a:spcBef>
              <a:spcAft>
                <a:spcPts val="0"/>
              </a:spcAft>
              <a:buSzPts val="1400"/>
              <a:buChar char="■"/>
              <a:defRPr/>
            </a:lvl6pPr>
            <a:lvl7pPr indent="-317500" lvl="6" marL="3200400" rtl="0" algn="ctr">
              <a:lnSpc>
                <a:spcPct val="115000"/>
              </a:lnSpc>
              <a:spcBef>
                <a:spcPts val="0"/>
              </a:spcBef>
              <a:spcAft>
                <a:spcPts val="0"/>
              </a:spcAft>
              <a:buSzPts val="1400"/>
              <a:buChar char="●"/>
              <a:defRPr/>
            </a:lvl7pPr>
            <a:lvl8pPr indent="-317500" lvl="7" marL="3657600" rtl="0" algn="ctr">
              <a:lnSpc>
                <a:spcPct val="115000"/>
              </a:lnSpc>
              <a:spcBef>
                <a:spcPts val="0"/>
              </a:spcBef>
              <a:spcAft>
                <a:spcPts val="0"/>
              </a:spcAft>
              <a:buSzPts val="1400"/>
              <a:buChar char="○"/>
              <a:defRPr/>
            </a:lvl8pPr>
            <a:lvl9pPr indent="-317500" lvl="8" marL="4114800" rtl="0" algn="ctr">
              <a:lnSpc>
                <a:spcPct val="115000"/>
              </a:lnSpc>
              <a:spcBef>
                <a:spcPts val="0"/>
              </a:spcBef>
              <a:spcAft>
                <a:spcPts val="0"/>
              </a:spcAft>
              <a:buSzPts val="1400"/>
              <a:buChar char="■"/>
              <a:defRPr/>
            </a:lvl9pPr>
          </a:lstStyle>
          <a:p/>
        </p:txBody>
      </p:sp>
      <p:sp>
        <p:nvSpPr>
          <p:cNvPr id="94" name="Google Shape;9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6B26B"/>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hyperlink" Target="mailto:13JohnD@stbernadette.herts.sch.u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25"/>
          <p:cNvPicPr preferRelativeResize="0"/>
          <p:nvPr/>
        </p:nvPicPr>
        <p:blipFill rotWithShape="1">
          <a:blip r:embed="rId3">
            <a:alphaModFix/>
          </a:blip>
          <a:srcRect b="0" l="0" r="0" t="0"/>
          <a:stretch/>
        </p:blipFill>
        <p:spPr>
          <a:xfrm>
            <a:off x="-4" y="0"/>
            <a:ext cx="9143998" cy="5143500"/>
          </a:xfrm>
          <a:prstGeom prst="rect">
            <a:avLst/>
          </a:prstGeom>
          <a:noFill/>
          <a:ln>
            <a:noFill/>
          </a:ln>
        </p:spPr>
      </p:pic>
      <p:pic>
        <p:nvPicPr>
          <p:cNvPr id="100" name="Google Shape;100;p25"/>
          <p:cNvPicPr preferRelativeResize="0"/>
          <p:nvPr/>
        </p:nvPicPr>
        <p:blipFill rotWithShape="1">
          <a:blip r:embed="rId4">
            <a:alphaModFix/>
          </a:blip>
          <a:srcRect b="38731" l="52668" r="23074" t="19563"/>
          <a:stretch/>
        </p:blipFill>
        <p:spPr>
          <a:xfrm>
            <a:off x="5407550" y="954175"/>
            <a:ext cx="1970424" cy="2101799"/>
          </a:xfrm>
          <a:prstGeom prst="rect">
            <a:avLst/>
          </a:prstGeom>
          <a:noFill/>
          <a:ln>
            <a:noFill/>
          </a:ln>
        </p:spPr>
      </p:pic>
      <p:sp>
        <p:nvSpPr>
          <p:cNvPr id="101" name="Google Shape;101;p25"/>
          <p:cNvSpPr txBox="1"/>
          <p:nvPr/>
        </p:nvSpPr>
        <p:spPr>
          <a:xfrm>
            <a:off x="1125693" y="656142"/>
            <a:ext cx="6083400" cy="405095"/>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5200"/>
              <a:buFont typeface="Arial"/>
              <a:buNone/>
            </a:pPr>
            <a:r>
              <a:t/>
            </a:r>
            <a:endParaRPr sz="5200">
              <a:solidFill>
                <a:srgbClr val="FF0000"/>
              </a:solidFill>
              <a:latin typeface="Comic Sans MS"/>
              <a:ea typeface="Comic Sans MS"/>
              <a:cs typeface="Comic Sans MS"/>
              <a:sym typeface="Comic Sans MS"/>
            </a:endParaRPr>
          </a:p>
          <a:p>
            <a:pPr indent="0" lvl="0" marL="0" marR="0" rtl="0" algn="l">
              <a:lnSpc>
                <a:spcPct val="150000"/>
              </a:lnSpc>
              <a:spcBef>
                <a:spcPts val="0"/>
              </a:spcBef>
              <a:spcAft>
                <a:spcPts val="0"/>
              </a:spcAft>
              <a:buClr>
                <a:srgbClr val="000000"/>
              </a:buClr>
              <a:buSzPts val="5200"/>
              <a:buFont typeface="Arial"/>
              <a:buNone/>
            </a:pPr>
            <a:r>
              <a:rPr b="0" i="0" lang="en-GB" sz="5200" u="none" cap="none" strike="noStrike">
                <a:solidFill>
                  <a:srgbClr val="FF0000"/>
                </a:solidFill>
                <a:latin typeface="Comic Sans MS"/>
                <a:ea typeface="Comic Sans MS"/>
                <a:cs typeface="Comic Sans MS"/>
                <a:sym typeface="Comic Sans MS"/>
              </a:rPr>
              <a:t>Year 5</a:t>
            </a:r>
            <a:endParaRPr b="0" i="0" sz="5200" u="none" cap="none" strike="noStrike">
              <a:solidFill>
                <a:srgbClr val="FF0000"/>
              </a:solidFill>
              <a:latin typeface="Comic Sans MS"/>
              <a:ea typeface="Comic Sans MS"/>
              <a:cs typeface="Comic Sans MS"/>
              <a:sym typeface="Comic Sans MS"/>
            </a:endParaRPr>
          </a:p>
          <a:p>
            <a:pPr indent="0" lvl="0" marL="0" marR="0" rtl="0" algn="l">
              <a:lnSpc>
                <a:spcPct val="150000"/>
              </a:lnSpc>
              <a:spcBef>
                <a:spcPts val="0"/>
              </a:spcBef>
              <a:spcAft>
                <a:spcPts val="0"/>
              </a:spcAft>
              <a:buClr>
                <a:srgbClr val="000000"/>
              </a:buClr>
              <a:buSzPts val="5200"/>
              <a:buFont typeface="Arial"/>
              <a:buNone/>
            </a:pPr>
            <a:r>
              <a:rPr lang="en-GB" sz="5200">
                <a:solidFill>
                  <a:srgbClr val="FF0000"/>
                </a:solidFill>
                <a:latin typeface="Comic Sans MS"/>
                <a:ea typeface="Comic Sans MS"/>
                <a:cs typeface="Comic Sans MS"/>
                <a:sym typeface="Comic Sans MS"/>
              </a:rPr>
              <a:t>Meet the Teacher</a:t>
            </a:r>
            <a:endParaRPr sz="5200">
              <a:solidFill>
                <a:srgbClr val="FF0000"/>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34"/>
          <p:cNvPicPr preferRelativeResize="0"/>
          <p:nvPr/>
        </p:nvPicPr>
        <p:blipFill rotWithShape="1">
          <a:blip r:embed="rId3">
            <a:alphaModFix/>
          </a:blip>
          <a:srcRect b="0" l="0" r="0" t="0"/>
          <a:stretch/>
        </p:blipFill>
        <p:spPr>
          <a:xfrm>
            <a:off x="-4" y="0"/>
            <a:ext cx="9143998" cy="5143500"/>
          </a:xfrm>
          <a:prstGeom prst="rect">
            <a:avLst/>
          </a:prstGeom>
          <a:noFill/>
          <a:ln>
            <a:noFill/>
          </a:ln>
        </p:spPr>
      </p:pic>
      <p:sp>
        <p:nvSpPr>
          <p:cNvPr id="172" name="Google Shape;172;p34"/>
          <p:cNvSpPr txBox="1"/>
          <p:nvPr/>
        </p:nvSpPr>
        <p:spPr>
          <a:xfrm>
            <a:off x="1054050" y="897150"/>
            <a:ext cx="70359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dk1"/>
                </a:solidFill>
                <a:latin typeface="Comic Sans MS"/>
                <a:ea typeface="Comic Sans MS"/>
                <a:cs typeface="Comic Sans MS"/>
                <a:sym typeface="Comic Sans MS"/>
              </a:rPr>
              <a:t>R.E</a:t>
            </a:r>
            <a:r>
              <a:rPr lang="en-GB" sz="2400">
                <a:solidFill>
                  <a:schemeClr val="dk1"/>
                </a:solidFill>
                <a:latin typeface="Comic Sans MS"/>
                <a:ea typeface="Comic Sans MS"/>
                <a:cs typeface="Comic Sans MS"/>
                <a:sym typeface="Comic Sans MS"/>
              </a:rPr>
              <a:t>:</a:t>
            </a:r>
            <a:endParaRPr sz="24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1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GB" sz="1800">
                <a:solidFill>
                  <a:schemeClr val="dk1"/>
                </a:solidFill>
                <a:latin typeface="Comic Sans MS"/>
                <a:ea typeface="Comic Sans MS"/>
                <a:cs typeface="Comic Sans MS"/>
                <a:sym typeface="Comic Sans MS"/>
              </a:rPr>
              <a:t>We start the year off with our topic ‘In the Beginning’. We’ll be looking at the concept of Revelation and the children will look at </a:t>
            </a:r>
            <a:r>
              <a:rPr lang="en-GB" sz="1800">
                <a:solidFill>
                  <a:schemeClr val="dk1"/>
                </a:solidFill>
                <a:latin typeface="Comic Sans MS"/>
                <a:ea typeface="Comic Sans MS"/>
                <a:cs typeface="Comic Sans MS"/>
                <a:sym typeface="Comic Sans MS"/>
              </a:rPr>
              <a:t>how</a:t>
            </a:r>
            <a:r>
              <a:rPr lang="en-GB" sz="1800">
                <a:solidFill>
                  <a:schemeClr val="dk1"/>
                </a:solidFill>
                <a:latin typeface="Comic Sans MS"/>
                <a:ea typeface="Comic Sans MS"/>
                <a:cs typeface="Comic Sans MS"/>
                <a:sym typeface="Comic Sans MS"/>
              </a:rPr>
              <a:t> we get to know about God.  Scripture will be key in exploring this. We will also be studying The Three Persons of the Trinity: the Father, Son &amp; Holy Spirit. </a:t>
            </a:r>
            <a:endParaRPr sz="1100">
              <a:solidFill>
                <a:schemeClr val="dk1"/>
              </a:solidFill>
            </a:endParaRPr>
          </a:p>
          <a:p>
            <a:pPr indent="0" lvl="0" marL="0" rtl="0" algn="l">
              <a:spcBef>
                <a:spcPts val="0"/>
              </a:spcBef>
              <a:spcAft>
                <a:spcPts val="0"/>
              </a:spcAft>
              <a:buNone/>
            </a:pPr>
            <a:r>
              <a:t/>
            </a:r>
            <a:endParaRPr sz="1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1800">
              <a:solidFill>
                <a:schemeClr val="dk1"/>
              </a:solidFill>
              <a:latin typeface="Comic Sans MS"/>
              <a:ea typeface="Comic Sans MS"/>
              <a:cs typeface="Comic Sans MS"/>
              <a:sym typeface="Comic Sans MS"/>
            </a:endParaRPr>
          </a:p>
          <a:p>
            <a:pPr indent="0" lvl="0" marL="0" rtl="0" algn="just">
              <a:lnSpc>
                <a:spcPct val="115000"/>
              </a:lnSpc>
              <a:spcBef>
                <a:spcPts val="1200"/>
              </a:spcBef>
              <a:spcAft>
                <a:spcPts val="1200"/>
              </a:spcAft>
              <a:buNone/>
            </a:pPr>
            <a:r>
              <a:t/>
            </a:r>
            <a:endParaRPr sz="1800">
              <a:solidFill>
                <a:schemeClr val="dk1"/>
              </a:solidFill>
              <a:latin typeface="Comic Sans MS"/>
              <a:ea typeface="Comic Sans MS"/>
              <a:cs typeface="Comic Sans MS"/>
              <a:sym typeface="Comic Sans MS"/>
            </a:endParaRPr>
          </a:p>
        </p:txBody>
      </p:sp>
      <p:pic>
        <p:nvPicPr>
          <p:cNvPr id="173" name="Google Shape;173;p34"/>
          <p:cNvPicPr preferRelativeResize="0"/>
          <p:nvPr/>
        </p:nvPicPr>
        <p:blipFill>
          <a:blip r:embed="rId4">
            <a:alphaModFix/>
          </a:blip>
          <a:stretch>
            <a:fillRect/>
          </a:stretch>
        </p:blipFill>
        <p:spPr>
          <a:xfrm>
            <a:off x="4320251" y="3085826"/>
            <a:ext cx="3610884" cy="1810675"/>
          </a:xfrm>
          <a:prstGeom prst="rect">
            <a:avLst/>
          </a:prstGeom>
          <a:noFill/>
          <a:ln>
            <a:noFill/>
          </a:ln>
        </p:spPr>
      </p:pic>
      <p:pic>
        <p:nvPicPr>
          <p:cNvPr id="174" name="Google Shape;174;p34"/>
          <p:cNvPicPr preferRelativeResize="0"/>
          <p:nvPr/>
        </p:nvPicPr>
        <p:blipFill>
          <a:blip r:embed="rId5">
            <a:alphaModFix/>
          </a:blip>
          <a:stretch>
            <a:fillRect/>
          </a:stretch>
        </p:blipFill>
        <p:spPr>
          <a:xfrm>
            <a:off x="976100" y="3085825"/>
            <a:ext cx="3218976" cy="18106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35"/>
          <p:cNvPicPr preferRelativeResize="0"/>
          <p:nvPr/>
        </p:nvPicPr>
        <p:blipFill rotWithShape="1">
          <a:blip r:embed="rId3">
            <a:alphaModFix/>
          </a:blip>
          <a:srcRect b="0" l="0" r="0" t="0"/>
          <a:stretch/>
        </p:blipFill>
        <p:spPr>
          <a:xfrm>
            <a:off x="-4" y="0"/>
            <a:ext cx="9143998" cy="5143500"/>
          </a:xfrm>
          <a:prstGeom prst="rect">
            <a:avLst/>
          </a:prstGeom>
          <a:noFill/>
          <a:ln>
            <a:noFill/>
          </a:ln>
        </p:spPr>
      </p:pic>
      <p:sp>
        <p:nvSpPr>
          <p:cNvPr id="180" name="Google Shape;180;p35"/>
          <p:cNvSpPr txBox="1"/>
          <p:nvPr/>
        </p:nvSpPr>
        <p:spPr>
          <a:xfrm>
            <a:off x="1213200" y="2642050"/>
            <a:ext cx="6717600" cy="201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1700">
                <a:solidFill>
                  <a:schemeClr val="dk1"/>
                </a:solidFill>
                <a:latin typeface="Comic Sans MS"/>
                <a:ea typeface="Comic Sans MS"/>
                <a:cs typeface="Comic Sans MS"/>
                <a:sym typeface="Comic Sans MS"/>
              </a:rPr>
              <a:t>Computing</a:t>
            </a:r>
            <a:endParaRPr b="1" sz="1700">
              <a:solidFill>
                <a:schemeClr val="dk1"/>
              </a:solidFill>
              <a:latin typeface="Comic Sans MS"/>
              <a:ea typeface="Comic Sans MS"/>
              <a:cs typeface="Comic Sans MS"/>
              <a:sym typeface="Comic Sans MS"/>
            </a:endParaRPr>
          </a:p>
          <a:p>
            <a:pPr indent="0" lvl="0" marL="0" rtl="0" algn="l">
              <a:lnSpc>
                <a:spcPct val="115000"/>
              </a:lnSpc>
              <a:spcBef>
                <a:spcPts val="1200"/>
              </a:spcBef>
              <a:spcAft>
                <a:spcPts val="1200"/>
              </a:spcAft>
              <a:buNone/>
            </a:pPr>
            <a:r>
              <a:rPr lang="en-GB" sz="1600">
                <a:solidFill>
                  <a:schemeClr val="dk1"/>
                </a:solidFill>
                <a:latin typeface="Comic Sans MS"/>
                <a:ea typeface="Comic Sans MS"/>
                <a:cs typeface="Comic Sans MS"/>
                <a:sym typeface="Comic Sans MS"/>
              </a:rPr>
              <a:t>In the first half term we will be exploring the topic ‘Coding’ where the children will have an opportunity to design programmes for computer games. We will be exploring the concept of e-safety in terms of privacy settings by looking at different forms of digital media.</a:t>
            </a:r>
            <a:endParaRPr sz="1300"/>
          </a:p>
        </p:txBody>
      </p:sp>
      <p:sp>
        <p:nvSpPr>
          <p:cNvPr id="181" name="Google Shape;181;p35"/>
          <p:cNvSpPr txBox="1"/>
          <p:nvPr/>
        </p:nvSpPr>
        <p:spPr>
          <a:xfrm>
            <a:off x="1316825" y="730325"/>
            <a:ext cx="6717600" cy="1406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None/>
            </a:pPr>
            <a:r>
              <a:rPr b="1" lang="en-GB" sz="1800">
                <a:solidFill>
                  <a:schemeClr val="dk1"/>
                </a:solidFill>
                <a:latin typeface="Comic Sans MS"/>
                <a:ea typeface="Comic Sans MS"/>
                <a:cs typeface="Comic Sans MS"/>
                <a:sym typeface="Comic Sans MS"/>
              </a:rPr>
              <a:t>P.E.  </a:t>
            </a:r>
            <a:endParaRPr b="1" sz="1800">
              <a:solidFill>
                <a:schemeClr val="dk1"/>
              </a:solidFill>
              <a:latin typeface="Comic Sans MS"/>
              <a:ea typeface="Comic Sans MS"/>
              <a:cs typeface="Comic Sans MS"/>
              <a:sym typeface="Comic Sans MS"/>
            </a:endParaRPr>
          </a:p>
          <a:p>
            <a:pPr indent="0" lvl="0" marL="0" rtl="0" algn="just">
              <a:lnSpc>
                <a:spcPct val="115000"/>
              </a:lnSpc>
              <a:spcBef>
                <a:spcPts val="1200"/>
              </a:spcBef>
              <a:spcAft>
                <a:spcPts val="0"/>
              </a:spcAft>
              <a:buNone/>
            </a:pPr>
            <a:r>
              <a:rPr lang="en-GB" sz="1800">
                <a:solidFill>
                  <a:schemeClr val="dk1"/>
                </a:solidFill>
                <a:latin typeface="Comic Sans MS"/>
                <a:ea typeface="Comic Sans MS"/>
                <a:cs typeface="Comic Sans MS"/>
                <a:sym typeface="Comic Sans MS"/>
              </a:rPr>
              <a:t>This term, the children will be doing Netball and Tag Rugby.</a:t>
            </a:r>
            <a:endParaRPr sz="1800">
              <a:solidFill>
                <a:schemeClr val="dk1"/>
              </a:solidFill>
              <a:latin typeface="Comic Sans MS"/>
              <a:ea typeface="Comic Sans MS"/>
              <a:cs typeface="Comic Sans MS"/>
              <a:sym typeface="Comic Sans MS"/>
            </a:endParaRPr>
          </a:p>
          <a:p>
            <a:pPr indent="0" lvl="0" marL="0" rtl="0" algn="just">
              <a:lnSpc>
                <a:spcPct val="115000"/>
              </a:lnSpc>
              <a:spcBef>
                <a:spcPts val="1200"/>
              </a:spcBef>
              <a:spcAft>
                <a:spcPts val="1200"/>
              </a:spcAft>
              <a:buNone/>
            </a:pPr>
            <a:r>
              <a:rPr lang="en-GB" sz="1800">
                <a:solidFill>
                  <a:schemeClr val="dk1"/>
                </a:solidFill>
                <a:latin typeface="Comic Sans MS"/>
                <a:ea typeface="Comic Sans MS"/>
                <a:cs typeface="Comic Sans MS"/>
                <a:sym typeface="Comic Sans MS"/>
              </a:rPr>
              <a:t>PE Days Monday/Tuesday and Friday </a:t>
            </a:r>
            <a:endParaRPr/>
          </a:p>
        </p:txBody>
      </p:sp>
      <p:pic>
        <p:nvPicPr>
          <p:cNvPr id="182" name="Google Shape;182;p35"/>
          <p:cNvPicPr preferRelativeResize="0"/>
          <p:nvPr/>
        </p:nvPicPr>
        <p:blipFill>
          <a:blip r:embed="rId4">
            <a:alphaModFix/>
          </a:blip>
          <a:stretch>
            <a:fillRect/>
          </a:stretch>
        </p:blipFill>
        <p:spPr>
          <a:xfrm>
            <a:off x="0" y="2072301"/>
            <a:ext cx="9144000" cy="5697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36"/>
          <p:cNvPicPr preferRelativeResize="0"/>
          <p:nvPr/>
        </p:nvPicPr>
        <p:blipFill rotWithShape="1">
          <a:blip r:embed="rId3">
            <a:alphaModFix/>
          </a:blip>
          <a:srcRect b="0" l="0" r="0" t="0"/>
          <a:stretch/>
        </p:blipFill>
        <p:spPr>
          <a:xfrm>
            <a:off x="-4" y="0"/>
            <a:ext cx="9143998" cy="5143500"/>
          </a:xfrm>
          <a:prstGeom prst="rect">
            <a:avLst/>
          </a:prstGeom>
          <a:noFill/>
          <a:ln>
            <a:noFill/>
          </a:ln>
        </p:spPr>
      </p:pic>
      <p:sp>
        <p:nvSpPr>
          <p:cNvPr id="188" name="Google Shape;188;p36"/>
          <p:cNvSpPr txBox="1"/>
          <p:nvPr/>
        </p:nvSpPr>
        <p:spPr>
          <a:xfrm>
            <a:off x="1045600" y="869725"/>
            <a:ext cx="6083400" cy="7098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5200"/>
              <a:buFont typeface="Arial"/>
              <a:buNone/>
            </a:pPr>
            <a:r>
              <a:t/>
            </a:r>
            <a:endParaRPr b="0" i="0" sz="5200" u="none" cap="none" strike="noStrike">
              <a:solidFill>
                <a:srgbClr val="FF0000"/>
              </a:solidFill>
              <a:latin typeface="Comic Sans MS"/>
              <a:ea typeface="Comic Sans MS"/>
              <a:cs typeface="Comic Sans MS"/>
              <a:sym typeface="Comic Sans MS"/>
            </a:endParaRPr>
          </a:p>
        </p:txBody>
      </p:sp>
      <p:sp>
        <p:nvSpPr>
          <p:cNvPr id="189" name="Google Shape;189;p36"/>
          <p:cNvSpPr txBox="1"/>
          <p:nvPr/>
        </p:nvSpPr>
        <p:spPr>
          <a:xfrm>
            <a:off x="1344550" y="472375"/>
            <a:ext cx="6770700" cy="445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0" i="0" lang="en-GB" sz="4800" u="sng" cap="none" strike="noStrike">
                <a:solidFill>
                  <a:srgbClr val="FF0000"/>
                </a:solidFill>
                <a:latin typeface="Comic Sans MS"/>
                <a:ea typeface="Comic Sans MS"/>
                <a:cs typeface="Comic Sans MS"/>
                <a:sym typeface="Comic Sans MS"/>
              </a:rPr>
              <a:t>Behaviour</a:t>
            </a:r>
            <a:endParaRPr b="0" i="0" sz="4800" u="sng" cap="none" strike="noStrike">
              <a:solidFill>
                <a:srgbClr val="FF0000"/>
              </a:solidFill>
              <a:latin typeface="Comic Sans MS"/>
              <a:ea typeface="Comic Sans MS"/>
              <a:cs typeface="Comic Sans MS"/>
              <a:sym typeface="Comic Sans MS"/>
            </a:endParaRPr>
          </a:p>
          <a:p>
            <a:pPr indent="-342900" lvl="0" marL="457200" marR="0" rtl="0" algn="l">
              <a:lnSpc>
                <a:spcPct val="150000"/>
              </a:lnSpc>
              <a:spcBef>
                <a:spcPts val="0"/>
              </a:spcBef>
              <a:spcAft>
                <a:spcPts val="0"/>
              </a:spcAft>
              <a:buClr>
                <a:srgbClr val="000000"/>
              </a:buClr>
              <a:buSzPts val="1800"/>
              <a:buFont typeface="Comic Sans MS"/>
              <a:buChar char="●"/>
            </a:pPr>
            <a:r>
              <a:rPr lang="en-GB" sz="1800">
                <a:latin typeface="Comic Sans MS"/>
                <a:ea typeface="Comic Sans MS"/>
                <a:cs typeface="Comic Sans MS"/>
                <a:sym typeface="Comic Sans MS"/>
              </a:rPr>
              <a:t>Five B’s.</a:t>
            </a:r>
            <a:endParaRPr sz="1800">
              <a:latin typeface="Comic Sans MS"/>
              <a:ea typeface="Comic Sans MS"/>
              <a:cs typeface="Comic Sans MS"/>
              <a:sym typeface="Comic Sans MS"/>
            </a:endParaRPr>
          </a:p>
          <a:p>
            <a:pPr indent="-342900" lvl="0" marL="457200" marR="0" rtl="0" algn="l">
              <a:lnSpc>
                <a:spcPct val="150000"/>
              </a:lnSpc>
              <a:spcBef>
                <a:spcPts val="0"/>
              </a:spcBef>
              <a:spcAft>
                <a:spcPts val="0"/>
              </a:spcAft>
              <a:buSzPts val="1800"/>
              <a:buFont typeface="Comic Sans MS"/>
              <a:buChar char="●"/>
            </a:pPr>
            <a:r>
              <a:rPr lang="en-GB" sz="1800">
                <a:latin typeface="Comic Sans MS"/>
                <a:ea typeface="Comic Sans MS"/>
                <a:cs typeface="Comic Sans MS"/>
                <a:sym typeface="Comic Sans MS"/>
              </a:rPr>
              <a:t>Encourage independence. </a:t>
            </a:r>
            <a:endParaRPr sz="1800">
              <a:latin typeface="Comic Sans MS"/>
              <a:ea typeface="Comic Sans MS"/>
              <a:cs typeface="Comic Sans MS"/>
              <a:sym typeface="Comic Sans MS"/>
            </a:endParaRPr>
          </a:p>
          <a:p>
            <a:pPr indent="-342900" lvl="0" marL="457200" rtl="0" algn="l">
              <a:lnSpc>
                <a:spcPct val="150000"/>
              </a:lnSpc>
              <a:spcBef>
                <a:spcPts val="0"/>
              </a:spcBef>
              <a:spcAft>
                <a:spcPts val="0"/>
              </a:spcAft>
              <a:buSzPts val="1800"/>
              <a:buFont typeface="Comic Sans MS"/>
              <a:buChar char="●"/>
            </a:pPr>
            <a:r>
              <a:rPr lang="en-GB" sz="1800">
                <a:solidFill>
                  <a:schemeClr val="dk1"/>
                </a:solidFill>
                <a:latin typeface="Comic Sans MS"/>
                <a:ea typeface="Comic Sans MS"/>
                <a:cs typeface="Comic Sans MS"/>
                <a:sym typeface="Comic Sans MS"/>
              </a:rPr>
              <a:t>Procedure for misbehaviour – It’s Good to be Green!</a:t>
            </a:r>
            <a:endParaRPr sz="1800">
              <a:latin typeface="Comic Sans MS"/>
              <a:ea typeface="Comic Sans MS"/>
              <a:cs typeface="Comic Sans MS"/>
              <a:sym typeface="Comic Sans MS"/>
            </a:endParaRPr>
          </a:p>
          <a:p>
            <a:pPr indent="-342900" lvl="0" marL="457200" marR="0" rtl="0" algn="l">
              <a:lnSpc>
                <a:spcPct val="150000"/>
              </a:lnSpc>
              <a:spcBef>
                <a:spcPts val="0"/>
              </a:spcBef>
              <a:spcAft>
                <a:spcPts val="0"/>
              </a:spcAft>
              <a:buClr>
                <a:srgbClr val="000000"/>
              </a:buClr>
              <a:buSzPts val="1800"/>
              <a:buFont typeface="Comic Sans MS"/>
              <a:buChar char="●"/>
            </a:pPr>
            <a:r>
              <a:rPr b="0" i="0" lang="en-GB" sz="1800" u="none" cap="none" strike="noStrike">
                <a:solidFill>
                  <a:srgbClr val="000000"/>
                </a:solidFill>
                <a:latin typeface="Comic Sans MS"/>
                <a:ea typeface="Comic Sans MS"/>
                <a:cs typeface="Comic Sans MS"/>
                <a:sym typeface="Comic Sans MS"/>
              </a:rPr>
              <a:t>Positive rewards – house points counters, extra play opportuniti</a:t>
            </a:r>
            <a:r>
              <a:rPr lang="en-GB" sz="1800">
                <a:latin typeface="Comic Sans MS"/>
                <a:ea typeface="Comic Sans MS"/>
                <a:cs typeface="Comic Sans MS"/>
                <a:sym typeface="Comic Sans MS"/>
              </a:rPr>
              <a:t>es</a:t>
            </a:r>
            <a:r>
              <a:rPr b="0" i="0" lang="en-GB" sz="1800" u="none" cap="none" strike="noStrike">
                <a:solidFill>
                  <a:srgbClr val="000000"/>
                </a:solidFill>
                <a:latin typeface="Comic Sans MS"/>
                <a:ea typeface="Comic Sans MS"/>
                <a:cs typeface="Comic Sans MS"/>
                <a:sym typeface="Comic Sans MS"/>
              </a:rPr>
              <a:t>, roll of honour</a:t>
            </a:r>
            <a:r>
              <a:rPr lang="en-GB" sz="1800">
                <a:latin typeface="Comic Sans MS"/>
                <a:ea typeface="Comic Sans MS"/>
                <a:cs typeface="Comic Sans MS"/>
                <a:sym typeface="Comic Sans MS"/>
              </a:rPr>
              <a:t>, Gold Cards.</a:t>
            </a:r>
            <a:endParaRPr b="0" i="0" sz="1800" u="none" cap="none" strike="noStrike">
              <a:solidFill>
                <a:srgbClr val="000000"/>
              </a:solidFill>
              <a:latin typeface="Comic Sans MS"/>
              <a:ea typeface="Comic Sans MS"/>
              <a:cs typeface="Comic Sans MS"/>
              <a:sym typeface="Comic Sans MS"/>
            </a:endParaRPr>
          </a:p>
          <a:p>
            <a:pPr indent="-342900" lvl="0" marL="457200" marR="0" rtl="0" algn="l">
              <a:lnSpc>
                <a:spcPct val="150000"/>
              </a:lnSpc>
              <a:spcBef>
                <a:spcPts val="0"/>
              </a:spcBef>
              <a:spcAft>
                <a:spcPts val="0"/>
              </a:spcAft>
              <a:buSzPts val="1800"/>
              <a:buFont typeface="Comic Sans MS"/>
              <a:buChar char="●"/>
            </a:pPr>
            <a:r>
              <a:rPr lang="en-GB" sz="1800">
                <a:latin typeface="Comic Sans MS"/>
                <a:ea typeface="Comic Sans MS"/>
                <a:cs typeface="Comic Sans MS"/>
                <a:sym typeface="Comic Sans MS"/>
              </a:rPr>
              <a:t>Gold (outstanding effort) and Red Tray for unfinished work.</a:t>
            </a:r>
            <a:endParaRPr b="0" i="0" sz="1800" u="none" cap="none" strike="noStrike">
              <a:solidFill>
                <a:srgbClr val="000000"/>
              </a:solidFill>
              <a:latin typeface="Comic Sans MS"/>
              <a:ea typeface="Comic Sans MS"/>
              <a:cs typeface="Comic Sans MS"/>
              <a:sym typeface="Comic Sans MS"/>
            </a:endParaRPr>
          </a:p>
          <a:p>
            <a:pPr indent="0" lvl="0" marL="457200" marR="0" rtl="0" algn="l">
              <a:lnSpc>
                <a:spcPct val="150000"/>
              </a:lnSpc>
              <a:spcBef>
                <a:spcPts val="0"/>
              </a:spcBef>
              <a:spcAft>
                <a:spcPts val="0"/>
              </a:spcAft>
              <a:buNone/>
            </a:pPr>
            <a:r>
              <a:t/>
            </a:r>
            <a:endParaRPr b="0" i="0" sz="1800" u="none" cap="none" strike="noStrike">
              <a:solidFill>
                <a:srgbClr val="000000"/>
              </a:solidFill>
              <a:latin typeface="Comic Sans MS"/>
              <a:ea typeface="Comic Sans MS"/>
              <a:cs typeface="Comic Sans MS"/>
              <a:sym typeface="Comic Sans MS"/>
            </a:endParaRPr>
          </a:p>
        </p:txBody>
      </p:sp>
      <p:pic>
        <p:nvPicPr>
          <p:cNvPr id="190" name="Google Shape;190;p36"/>
          <p:cNvPicPr preferRelativeResize="0"/>
          <p:nvPr/>
        </p:nvPicPr>
        <p:blipFill rotWithShape="1">
          <a:blip r:embed="rId4">
            <a:alphaModFix/>
          </a:blip>
          <a:srcRect b="46743" l="25592" r="13962" t="29531"/>
          <a:stretch/>
        </p:blipFill>
        <p:spPr>
          <a:xfrm>
            <a:off x="518050" y="3658925"/>
            <a:ext cx="7940975" cy="1484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7"/>
          <p:cNvSpPr txBox="1"/>
          <p:nvPr/>
        </p:nvSpPr>
        <p:spPr>
          <a:xfrm>
            <a:off x="1045600" y="869725"/>
            <a:ext cx="6083400" cy="7098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5200"/>
              <a:buFont typeface="Arial"/>
              <a:buNone/>
            </a:pPr>
            <a:r>
              <a:t/>
            </a:r>
            <a:endParaRPr b="0" i="0" sz="5200" u="none" cap="none" strike="noStrike">
              <a:solidFill>
                <a:srgbClr val="FF0000"/>
              </a:solidFill>
              <a:latin typeface="Comic Sans MS"/>
              <a:ea typeface="Comic Sans MS"/>
              <a:cs typeface="Comic Sans MS"/>
              <a:sym typeface="Comic Sans MS"/>
            </a:endParaRPr>
          </a:p>
        </p:txBody>
      </p:sp>
      <p:sp>
        <p:nvSpPr>
          <p:cNvPr id="196" name="Google Shape;196;p37"/>
          <p:cNvSpPr txBox="1"/>
          <p:nvPr/>
        </p:nvSpPr>
        <p:spPr>
          <a:xfrm>
            <a:off x="1364525" y="31275"/>
            <a:ext cx="6083400" cy="70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0" i="0" lang="en-GB" sz="4800" u="sng" cap="none" strike="noStrike">
                <a:solidFill>
                  <a:srgbClr val="FF0000"/>
                </a:solidFill>
                <a:latin typeface="Comic Sans MS"/>
                <a:ea typeface="Comic Sans MS"/>
                <a:cs typeface="Comic Sans MS"/>
                <a:sym typeface="Comic Sans MS"/>
              </a:rPr>
              <a:t>Homework</a:t>
            </a:r>
            <a:endParaRPr b="0" i="0" sz="4800" u="sng" cap="none" strike="noStrike">
              <a:solidFill>
                <a:srgbClr val="FF0000"/>
              </a:solidFill>
              <a:latin typeface="Comic Sans MS"/>
              <a:ea typeface="Comic Sans MS"/>
              <a:cs typeface="Comic Sans MS"/>
              <a:sym typeface="Comic Sans MS"/>
            </a:endParaRPr>
          </a:p>
          <a:p>
            <a:pPr indent="0" lvl="0" marL="0" rtl="0" algn="l">
              <a:lnSpc>
                <a:spcPct val="115000"/>
              </a:lnSpc>
              <a:spcBef>
                <a:spcPts val="0"/>
              </a:spcBef>
              <a:spcAft>
                <a:spcPts val="0"/>
              </a:spcAft>
              <a:buNone/>
            </a:pPr>
            <a:r>
              <a:rPr lang="en-GB" sz="1600">
                <a:solidFill>
                  <a:schemeClr val="dk1"/>
                </a:solidFill>
              </a:rPr>
              <a:t>Homework will be posted on Google Classroom on Friday and due to be completed by Wednesday. </a:t>
            </a:r>
            <a:endParaRPr sz="1600">
              <a:solidFill>
                <a:schemeClr val="dk1"/>
              </a:solidFill>
            </a:endParaRPr>
          </a:p>
          <a:p>
            <a:pPr indent="0" lvl="0" marL="0" rtl="0" algn="l">
              <a:lnSpc>
                <a:spcPct val="115000"/>
              </a:lnSpc>
              <a:spcBef>
                <a:spcPts val="0"/>
              </a:spcBef>
              <a:spcAft>
                <a:spcPts val="0"/>
              </a:spcAft>
              <a:buClr>
                <a:schemeClr val="dk1"/>
              </a:buClr>
              <a:buSzPts val="1200"/>
              <a:buFont typeface="Arial"/>
              <a:buNone/>
            </a:pPr>
            <a:r>
              <a:rPr lang="en-GB" sz="1600" u="sng">
                <a:solidFill>
                  <a:schemeClr val="dk1"/>
                </a:solidFill>
              </a:rPr>
              <a:t>Weekly:</a:t>
            </a:r>
            <a:endParaRPr sz="1600" u="sng">
              <a:solidFill>
                <a:schemeClr val="dk1"/>
              </a:solidFill>
            </a:endParaRPr>
          </a:p>
          <a:p>
            <a:pPr indent="-304800" lvl="0" marL="457200" rtl="0" algn="l">
              <a:lnSpc>
                <a:spcPct val="115000"/>
              </a:lnSpc>
              <a:spcBef>
                <a:spcPts val="1600"/>
              </a:spcBef>
              <a:spcAft>
                <a:spcPts val="0"/>
              </a:spcAft>
              <a:buClr>
                <a:schemeClr val="dk1"/>
              </a:buClr>
              <a:buSzPts val="1200"/>
              <a:buChar char="●"/>
            </a:pPr>
            <a:r>
              <a:rPr lang="en-GB" sz="1600">
                <a:solidFill>
                  <a:schemeClr val="dk1"/>
                </a:solidFill>
              </a:rPr>
              <a:t>Maths - video and short follow up task to be completed to show what you have learnt.</a:t>
            </a:r>
            <a:endParaRPr sz="1600">
              <a:solidFill>
                <a:schemeClr val="dk1"/>
              </a:solidFill>
            </a:endParaRPr>
          </a:p>
          <a:p>
            <a:pPr indent="-304800" lvl="0" marL="457200" rtl="0" algn="l">
              <a:lnSpc>
                <a:spcPct val="115000"/>
              </a:lnSpc>
              <a:spcBef>
                <a:spcPts val="0"/>
              </a:spcBef>
              <a:spcAft>
                <a:spcPts val="0"/>
              </a:spcAft>
              <a:buClr>
                <a:schemeClr val="dk1"/>
              </a:buClr>
              <a:buSzPts val="1200"/>
              <a:buChar char="●"/>
            </a:pPr>
            <a:r>
              <a:rPr lang="en-GB" sz="1600">
                <a:solidFill>
                  <a:schemeClr val="dk1"/>
                </a:solidFill>
              </a:rPr>
              <a:t>Spelling - Spelling Shed activity linked to common exception spellings or spelling rules taught in class</a:t>
            </a:r>
            <a:endParaRPr sz="1600">
              <a:solidFill>
                <a:schemeClr val="dk1"/>
              </a:solidFill>
            </a:endParaRPr>
          </a:p>
          <a:p>
            <a:pPr indent="0" lvl="0" marL="0" rtl="0" algn="l">
              <a:lnSpc>
                <a:spcPct val="115000"/>
              </a:lnSpc>
              <a:spcBef>
                <a:spcPts val="1600"/>
              </a:spcBef>
              <a:spcAft>
                <a:spcPts val="0"/>
              </a:spcAft>
              <a:buClr>
                <a:schemeClr val="dk1"/>
              </a:buClr>
              <a:buSzPts val="1200"/>
              <a:buFont typeface="Arial"/>
              <a:buNone/>
            </a:pPr>
            <a:r>
              <a:rPr lang="en-GB" sz="1600" u="sng">
                <a:solidFill>
                  <a:schemeClr val="dk1"/>
                </a:solidFill>
              </a:rPr>
              <a:t>Every half term:</a:t>
            </a:r>
            <a:endParaRPr sz="1600" u="sng">
              <a:solidFill>
                <a:schemeClr val="dk1"/>
              </a:solidFill>
            </a:endParaRPr>
          </a:p>
          <a:p>
            <a:pPr indent="-304800" lvl="0" marL="457200" rtl="0" algn="l">
              <a:lnSpc>
                <a:spcPct val="115000"/>
              </a:lnSpc>
              <a:spcBef>
                <a:spcPts val="1600"/>
              </a:spcBef>
              <a:spcAft>
                <a:spcPts val="0"/>
              </a:spcAft>
              <a:buClr>
                <a:schemeClr val="dk1"/>
              </a:buClr>
              <a:buSzPts val="1200"/>
              <a:buChar char="●"/>
            </a:pPr>
            <a:r>
              <a:rPr lang="en-GB" sz="1600">
                <a:solidFill>
                  <a:schemeClr val="dk1"/>
                </a:solidFill>
              </a:rPr>
              <a:t>Topic - project/task linked to current topic</a:t>
            </a:r>
            <a:endParaRPr sz="1600">
              <a:solidFill>
                <a:schemeClr val="dk1"/>
              </a:solidFill>
            </a:endParaRPr>
          </a:p>
          <a:p>
            <a:pPr indent="-304800" lvl="0" marL="457200" rtl="0" algn="l">
              <a:lnSpc>
                <a:spcPct val="115000"/>
              </a:lnSpc>
              <a:spcBef>
                <a:spcPts val="0"/>
              </a:spcBef>
              <a:spcAft>
                <a:spcPts val="0"/>
              </a:spcAft>
              <a:buClr>
                <a:schemeClr val="dk1"/>
              </a:buClr>
              <a:buSzPts val="1200"/>
              <a:buChar char="●"/>
            </a:pPr>
            <a:r>
              <a:rPr lang="en-GB" sz="1600">
                <a:solidFill>
                  <a:schemeClr val="dk1"/>
                </a:solidFill>
              </a:rPr>
              <a:t>RE - task/activity</a:t>
            </a:r>
            <a:endParaRPr sz="1600">
              <a:solidFill>
                <a:schemeClr val="dk1"/>
              </a:solidFill>
            </a:endParaRPr>
          </a:p>
          <a:p>
            <a:pPr indent="-304800" lvl="0" marL="457200" rtl="0" algn="l">
              <a:lnSpc>
                <a:spcPct val="115000"/>
              </a:lnSpc>
              <a:spcBef>
                <a:spcPts val="0"/>
              </a:spcBef>
              <a:spcAft>
                <a:spcPts val="0"/>
              </a:spcAft>
              <a:buClr>
                <a:schemeClr val="dk1"/>
              </a:buClr>
              <a:buSzPts val="1200"/>
              <a:buChar char="●"/>
            </a:pPr>
            <a:r>
              <a:rPr lang="en-GB" sz="1600">
                <a:solidFill>
                  <a:schemeClr val="dk1"/>
                </a:solidFill>
              </a:rPr>
              <a:t>Writing task to complete on paper</a:t>
            </a:r>
            <a:endParaRPr sz="1600">
              <a:solidFill>
                <a:schemeClr val="dk1"/>
              </a:solidFill>
            </a:endParaRPr>
          </a:p>
          <a:p>
            <a:pPr indent="0" lvl="0" marL="457200" marR="0" rtl="0" algn="l">
              <a:lnSpc>
                <a:spcPct val="150000"/>
              </a:lnSpc>
              <a:spcBef>
                <a:spcPts val="0"/>
              </a:spcBef>
              <a:spcAft>
                <a:spcPts val="0"/>
              </a:spcAft>
              <a:buNone/>
            </a:pPr>
            <a:r>
              <a:t/>
            </a:r>
            <a:endParaRPr sz="1600">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38"/>
          <p:cNvPicPr preferRelativeResize="0"/>
          <p:nvPr/>
        </p:nvPicPr>
        <p:blipFill rotWithShape="1">
          <a:blip r:embed="rId3">
            <a:alphaModFix/>
          </a:blip>
          <a:srcRect b="0" l="0" r="0" t="0"/>
          <a:stretch/>
        </p:blipFill>
        <p:spPr>
          <a:xfrm>
            <a:off x="-4" y="0"/>
            <a:ext cx="9143998" cy="5143500"/>
          </a:xfrm>
          <a:prstGeom prst="rect">
            <a:avLst/>
          </a:prstGeom>
          <a:noFill/>
          <a:ln>
            <a:noFill/>
          </a:ln>
        </p:spPr>
      </p:pic>
      <p:sp>
        <p:nvSpPr>
          <p:cNvPr id="202" name="Google Shape;202;p38"/>
          <p:cNvSpPr txBox="1"/>
          <p:nvPr/>
        </p:nvSpPr>
        <p:spPr>
          <a:xfrm>
            <a:off x="1045600" y="869725"/>
            <a:ext cx="6083400" cy="7098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5200"/>
              <a:buFont typeface="Arial"/>
              <a:buNone/>
            </a:pPr>
            <a:r>
              <a:t/>
            </a:r>
            <a:endParaRPr b="0" i="0" sz="5200" u="none" cap="none" strike="noStrike">
              <a:solidFill>
                <a:srgbClr val="FF0000"/>
              </a:solidFill>
              <a:latin typeface="Comic Sans MS"/>
              <a:ea typeface="Comic Sans MS"/>
              <a:cs typeface="Comic Sans MS"/>
              <a:sym typeface="Comic Sans MS"/>
            </a:endParaRPr>
          </a:p>
        </p:txBody>
      </p:sp>
      <p:sp>
        <p:nvSpPr>
          <p:cNvPr id="203" name="Google Shape;203;p38"/>
          <p:cNvSpPr txBox="1"/>
          <p:nvPr/>
        </p:nvSpPr>
        <p:spPr>
          <a:xfrm>
            <a:off x="1394125" y="911975"/>
            <a:ext cx="6083400" cy="70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lang="en-GB" sz="4800" u="sng">
                <a:solidFill>
                  <a:srgbClr val="FF0000"/>
                </a:solidFill>
                <a:latin typeface="Comic Sans MS"/>
                <a:ea typeface="Comic Sans MS"/>
                <a:cs typeface="Comic Sans MS"/>
                <a:sym typeface="Comic Sans MS"/>
              </a:rPr>
              <a:t>Logins for homework</a:t>
            </a:r>
            <a:endParaRPr b="0" i="0" sz="4800" u="sng" cap="none" strike="noStrike">
              <a:solidFill>
                <a:srgbClr val="FF0000"/>
              </a:solidFill>
              <a:latin typeface="Comic Sans MS"/>
              <a:ea typeface="Comic Sans MS"/>
              <a:cs typeface="Comic Sans MS"/>
              <a:sym typeface="Comic Sans MS"/>
            </a:endParaRPr>
          </a:p>
          <a:p>
            <a:pPr indent="-228600" lvl="0" marL="457200" marR="0" rtl="0" algn="just">
              <a:lnSpc>
                <a:spcPct val="150000"/>
              </a:lnSpc>
              <a:spcBef>
                <a:spcPts val="0"/>
              </a:spcBef>
              <a:spcAft>
                <a:spcPts val="0"/>
              </a:spcAft>
              <a:buClr>
                <a:srgbClr val="000000"/>
              </a:buClr>
              <a:buSzPts val="2400"/>
              <a:buFont typeface="Comic Sans MS"/>
              <a:buNone/>
            </a:pPr>
            <a:r>
              <a:t/>
            </a:r>
            <a:endParaRPr b="0" i="0" sz="2400" u="none" cap="none" strike="noStrike">
              <a:solidFill>
                <a:srgbClr val="000000"/>
              </a:solidFill>
              <a:latin typeface="Comic Sans MS"/>
              <a:ea typeface="Comic Sans MS"/>
              <a:cs typeface="Comic Sans MS"/>
              <a:sym typeface="Comic Sans MS"/>
            </a:endParaRPr>
          </a:p>
        </p:txBody>
      </p:sp>
      <p:pic>
        <p:nvPicPr>
          <p:cNvPr id="204" name="Google Shape;204;p38"/>
          <p:cNvPicPr preferRelativeResize="0"/>
          <p:nvPr/>
        </p:nvPicPr>
        <p:blipFill>
          <a:blip r:embed="rId4">
            <a:alphaModFix/>
          </a:blip>
          <a:stretch>
            <a:fillRect/>
          </a:stretch>
        </p:blipFill>
        <p:spPr>
          <a:xfrm>
            <a:off x="4718850" y="3209088"/>
            <a:ext cx="2971800" cy="1533525"/>
          </a:xfrm>
          <a:prstGeom prst="rect">
            <a:avLst/>
          </a:prstGeom>
          <a:noFill/>
          <a:ln>
            <a:noFill/>
          </a:ln>
        </p:spPr>
      </p:pic>
      <p:pic>
        <p:nvPicPr>
          <p:cNvPr id="205" name="Google Shape;205;p38"/>
          <p:cNvPicPr preferRelativeResize="0"/>
          <p:nvPr/>
        </p:nvPicPr>
        <p:blipFill>
          <a:blip r:embed="rId5">
            <a:alphaModFix/>
          </a:blip>
          <a:stretch>
            <a:fillRect/>
          </a:stretch>
        </p:blipFill>
        <p:spPr>
          <a:xfrm>
            <a:off x="4882350" y="1680597"/>
            <a:ext cx="2808303" cy="1469675"/>
          </a:xfrm>
          <a:prstGeom prst="rect">
            <a:avLst/>
          </a:prstGeom>
          <a:noFill/>
          <a:ln>
            <a:noFill/>
          </a:ln>
        </p:spPr>
      </p:pic>
      <p:pic>
        <p:nvPicPr>
          <p:cNvPr id="206" name="Google Shape;206;p38"/>
          <p:cNvPicPr preferRelativeResize="0"/>
          <p:nvPr/>
        </p:nvPicPr>
        <p:blipFill>
          <a:blip r:embed="rId6">
            <a:alphaModFix/>
          </a:blip>
          <a:stretch>
            <a:fillRect/>
          </a:stretch>
        </p:blipFill>
        <p:spPr>
          <a:xfrm>
            <a:off x="4127850" y="2571950"/>
            <a:ext cx="993450" cy="739800"/>
          </a:xfrm>
          <a:prstGeom prst="rect">
            <a:avLst/>
          </a:prstGeom>
          <a:noFill/>
          <a:ln>
            <a:noFill/>
          </a:ln>
        </p:spPr>
      </p:pic>
      <p:pic>
        <p:nvPicPr>
          <p:cNvPr id="207" name="Google Shape;207;p38"/>
          <p:cNvPicPr preferRelativeResize="0"/>
          <p:nvPr/>
        </p:nvPicPr>
        <p:blipFill>
          <a:blip r:embed="rId7">
            <a:alphaModFix/>
          </a:blip>
          <a:stretch>
            <a:fillRect/>
          </a:stretch>
        </p:blipFill>
        <p:spPr>
          <a:xfrm>
            <a:off x="1591025" y="2235836"/>
            <a:ext cx="2267425" cy="1005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39"/>
          <p:cNvPicPr preferRelativeResize="0"/>
          <p:nvPr/>
        </p:nvPicPr>
        <p:blipFill rotWithShape="1">
          <a:blip r:embed="rId3">
            <a:alphaModFix/>
          </a:blip>
          <a:srcRect b="0" l="0" r="0" t="0"/>
          <a:stretch/>
        </p:blipFill>
        <p:spPr>
          <a:xfrm>
            <a:off x="-4" y="0"/>
            <a:ext cx="9143998" cy="5143500"/>
          </a:xfrm>
          <a:prstGeom prst="rect">
            <a:avLst/>
          </a:prstGeom>
          <a:noFill/>
          <a:ln>
            <a:noFill/>
          </a:ln>
        </p:spPr>
      </p:pic>
      <p:sp>
        <p:nvSpPr>
          <p:cNvPr id="213" name="Google Shape;213;p39"/>
          <p:cNvSpPr txBox="1"/>
          <p:nvPr/>
        </p:nvSpPr>
        <p:spPr>
          <a:xfrm>
            <a:off x="1070575" y="1278850"/>
            <a:ext cx="7375500" cy="241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rgbClr val="FF0000"/>
                </a:solidFill>
                <a:latin typeface="Itim"/>
                <a:ea typeface="Itim"/>
                <a:cs typeface="Itim"/>
                <a:sym typeface="Itim"/>
              </a:rPr>
              <a:t>Q: My child can’t log in to Google Classroom at home.  What shall I do?</a:t>
            </a:r>
            <a:endParaRPr b="1" sz="2900">
              <a:solidFill>
                <a:srgbClr val="FF0000"/>
              </a:solidFill>
              <a:latin typeface="Itim"/>
              <a:ea typeface="Itim"/>
              <a:cs typeface="Itim"/>
              <a:sym typeface="Itim"/>
            </a:endParaRPr>
          </a:p>
          <a:p>
            <a:pPr indent="0" lvl="0" marL="0" rtl="0" algn="l">
              <a:spcBef>
                <a:spcPts val="0"/>
              </a:spcBef>
              <a:spcAft>
                <a:spcPts val="0"/>
              </a:spcAft>
              <a:buNone/>
            </a:pPr>
            <a:r>
              <a:rPr lang="en-GB" sz="2900">
                <a:solidFill>
                  <a:schemeClr val="dk1"/>
                </a:solidFill>
                <a:latin typeface="Itim"/>
                <a:ea typeface="Itim"/>
                <a:cs typeface="Itim"/>
                <a:sym typeface="Itim"/>
              </a:rPr>
              <a:t>A: Ensure that your child is logging in with their full school email address, for example, </a:t>
            </a:r>
            <a:r>
              <a:rPr lang="en-GB" sz="2900" u="sng">
                <a:solidFill>
                  <a:srgbClr val="1C4587"/>
                </a:solidFill>
                <a:latin typeface="Itim"/>
                <a:ea typeface="Itim"/>
                <a:cs typeface="Itim"/>
                <a:sym typeface="Itim"/>
                <a:hlinkClick r:id="rId4">
                  <a:extLst>
                    <a:ext uri="{A12FA001-AC4F-418D-AE19-62706E023703}">
                      <ahyp:hlinkClr val="tx"/>
                    </a:ext>
                  </a:extLst>
                </a:hlinkClick>
              </a:rPr>
              <a:t>13JohnD@stbernadette.herts.sch.uk</a:t>
            </a:r>
            <a:endParaRPr sz="2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40"/>
          <p:cNvPicPr preferRelativeResize="0"/>
          <p:nvPr/>
        </p:nvPicPr>
        <p:blipFill rotWithShape="1">
          <a:blip r:embed="rId3">
            <a:alphaModFix/>
          </a:blip>
          <a:srcRect b="0" l="0" r="0" t="0"/>
          <a:stretch/>
        </p:blipFill>
        <p:spPr>
          <a:xfrm>
            <a:off x="-4" y="0"/>
            <a:ext cx="9143998" cy="5143500"/>
          </a:xfrm>
          <a:prstGeom prst="rect">
            <a:avLst/>
          </a:prstGeom>
          <a:noFill/>
          <a:ln>
            <a:noFill/>
          </a:ln>
        </p:spPr>
      </p:pic>
      <p:sp>
        <p:nvSpPr>
          <p:cNvPr id="219" name="Google Shape;219;p40"/>
          <p:cNvSpPr txBox="1"/>
          <p:nvPr/>
        </p:nvSpPr>
        <p:spPr>
          <a:xfrm>
            <a:off x="1045600" y="869725"/>
            <a:ext cx="6083400" cy="7098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5200"/>
              <a:buFont typeface="Arial"/>
              <a:buNone/>
            </a:pPr>
            <a:r>
              <a:t/>
            </a:r>
            <a:endParaRPr b="0" i="0" sz="5200" u="none" cap="none" strike="noStrike">
              <a:solidFill>
                <a:srgbClr val="FF0000"/>
              </a:solidFill>
              <a:latin typeface="Comic Sans MS"/>
              <a:ea typeface="Comic Sans MS"/>
              <a:cs typeface="Comic Sans MS"/>
              <a:sym typeface="Comic Sans MS"/>
            </a:endParaRPr>
          </a:p>
        </p:txBody>
      </p:sp>
      <p:sp>
        <p:nvSpPr>
          <p:cNvPr id="220" name="Google Shape;220;p40"/>
          <p:cNvSpPr txBox="1"/>
          <p:nvPr/>
        </p:nvSpPr>
        <p:spPr>
          <a:xfrm>
            <a:off x="1394125" y="911975"/>
            <a:ext cx="6083400" cy="70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0" i="0" lang="en-GB" sz="4800" u="sng" cap="none" strike="noStrike">
                <a:solidFill>
                  <a:srgbClr val="FF0000"/>
                </a:solidFill>
                <a:latin typeface="Comic Sans MS"/>
                <a:ea typeface="Comic Sans MS"/>
                <a:cs typeface="Comic Sans MS"/>
                <a:sym typeface="Comic Sans MS"/>
              </a:rPr>
              <a:t>Going Home</a:t>
            </a:r>
            <a:endParaRPr b="0" i="0" sz="4800" u="sng" cap="none" strike="noStrike">
              <a:solidFill>
                <a:srgbClr val="FF0000"/>
              </a:solidFill>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1700">
              <a:solidFill>
                <a:schemeClr val="dk1"/>
              </a:solidFill>
            </a:endParaRPr>
          </a:p>
          <a:p>
            <a:pPr indent="0" lvl="0" marL="0" rtl="0" algn="l">
              <a:lnSpc>
                <a:spcPct val="115000"/>
              </a:lnSpc>
              <a:spcBef>
                <a:spcPts val="0"/>
              </a:spcBef>
              <a:spcAft>
                <a:spcPts val="0"/>
              </a:spcAft>
              <a:buClr>
                <a:schemeClr val="dk1"/>
              </a:buClr>
              <a:buSzPts val="1600"/>
              <a:buFont typeface="Arial"/>
              <a:buNone/>
            </a:pPr>
            <a:r>
              <a:rPr lang="en-GB" sz="2100">
                <a:solidFill>
                  <a:schemeClr val="dk1"/>
                </a:solidFill>
              </a:rPr>
              <a:t>Please confirm (by completing the Google Form sent out last week) if your child is allowed to leave the classroom without an adult at the end of the day. </a:t>
            </a:r>
            <a:r>
              <a:rPr lang="en-GB" sz="1700">
                <a:solidFill>
                  <a:schemeClr val="dk1"/>
                </a:solidFill>
              </a:rPr>
              <a:t> </a:t>
            </a:r>
            <a:endParaRPr sz="1700">
              <a:solidFill>
                <a:schemeClr val="dk1"/>
              </a:solidFill>
            </a:endParaRPr>
          </a:p>
          <a:p>
            <a:pPr indent="0" lvl="0" marL="457200" marR="0" rtl="0" algn="just">
              <a:lnSpc>
                <a:spcPct val="150000"/>
              </a:lnSpc>
              <a:spcBef>
                <a:spcPts val="0"/>
              </a:spcBef>
              <a:spcAft>
                <a:spcPts val="0"/>
              </a:spcAft>
              <a:buNone/>
            </a:pPr>
            <a:r>
              <a:t/>
            </a:r>
            <a:endParaRPr sz="2400">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226" name="Google Shape;226;p4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227" name="Google Shape;227;p41"/>
          <p:cNvPicPr preferRelativeResize="0"/>
          <p:nvPr/>
        </p:nvPicPr>
        <p:blipFill rotWithShape="1">
          <a:blip r:embed="rId3">
            <a:alphaModFix/>
          </a:blip>
          <a:srcRect b="0" l="0" r="0" t="0"/>
          <a:stretch/>
        </p:blipFill>
        <p:spPr>
          <a:xfrm>
            <a:off x="-4" y="0"/>
            <a:ext cx="9143998" cy="5143500"/>
          </a:xfrm>
          <a:prstGeom prst="rect">
            <a:avLst/>
          </a:prstGeom>
          <a:noFill/>
          <a:ln>
            <a:noFill/>
          </a:ln>
        </p:spPr>
      </p:pic>
      <p:pic>
        <p:nvPicPr>
          <p:cNvPr id="228" name="Google Shape;228;p41"/>
          <p:cNvPicPr preferRelativeResize="0"/>
          <p:nvPr/>
        </p:nvPicPr>
        <p:blipFill>
          <a:blip r:embed="rId4">
            <a:alphaModFix/>
          </a:blip>
          <a:stretch>
            <a:fillRect/>
          </a:stretch>
        </p:blipFill>
        <p:spPr>
          <a:xfrm>
            <a:off x="267000" y="1827350"/>
            <a:ext cx="8609999" cy="1266175"/>
          </a:xfrm>
          <a:prstGeom prst="rect">
            <a:avLst/>
          </a:prstGeom>
          <a:noFill/>
          <a:ln>
            <a:noFill/>
          </a:ln>
        </p:spPr>
      </p:pic>
      <p:sp>
        <p:nvSpPr>
          <p:cNvPr id="229" name="Google Shape;229;p41"/>
          <p:cNvSpPr txBox="1"/>
          <p:nvPr/>
        </p:nvSpPr>
        <p:spPr>
          <a:xfrm>
            <a:off x="2346025" y="1272925"/>
            <a:ext cx="4279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800" u="sng"/>
              <a:t>Year 5 Trips/Workshops</a:t>
            </a:r>
            <a:endParaRPr b="1" sz="2800" u="sng"/>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42"/>
          <p:cNvPicPr preferRelativeResize="0"/>
          <p:nvPr/>
        </p:nvPicPr>
        <p:blipFill rotWithShape="1">
          <a:blip r:embed="rId3">
            <a:alphaModFix/>
          </a:blip>
          <a:srcRect b="56664" l="21191" r="51068" t="9845"/>
          <a:stretch/>
        </p:blipFill>
        <p:spPr>
          <a:xfrm>
            <a:off x="830350" y="95600"/>
            <a:ext cx="3660902" cy="2485958"/>
          </a:xfrm>
          <a:prstGeom prst="rect">
            <a:avLst/>
          </a:prstGeom>
          <a:noFill/>
          <a:ln>
            <a:noFill/>
          </a:ln>
        </p:spPr>
      </p:pic>
      <p:pic>
        <p:nvPicPr>
          <p:cNvPr id="235" name="Google Shape;235;p42"/>
          <p:cNvPicPr preferRelativeResize="0"/>
          <p:nvPr/>
        </p:nvPicPr>
        <p:blipFill rotWithShape="1">
          <a:blip r:embed="rId3">
            <a:alphaModFix/>
          </a:blip>
          <a:srcRect b="17010" l="21191" r="51068" t="50182"/>
          <a:stretch/>
        </p:blipFill>
        <p:spPr>
          <a:xfrm>
            <a:off x="4989500" y="120925"/>
            <a:ext cx="3660902" cy="2435300"/>
          </a:xfrm>
          <a:prstGeom prst="rect">
            <a:avLst/>
          </a:prstGeom>
          <a:noFill/>
          <a:ln>
            <a:noFill/>
          </a:ln>
        </p:spPr>
      </p:pic>
      <p:pic>
        <p:nvPicPr>
          <p:cNvPr id="236" name="Google Shape;236;p42"/>
          <p:cNvPicPr preferRelativeResize="0"/>
          <p:nvPr/>
        </p:nvPicPr>
        <p:blipFill rotWithShape="1">
          <a:blip r:embed="rId4">
            <a:alphaModFix/>
          </a:blip>
          <a:srcRect b="51246" l="21058" r="51288" t="14137"/>
          <a:stretch/>
        </p:blipFill>
        <p:spPr>
          <a:xfrm>
            <a:off x="588525" y="2672900"/>
            <a:ext cx="2808398" cy="1579624"/>
          </a:xfrm>
          <a:prstGeom prst="rect">
            <a:avLst/>
          </a:prstGeom>
          <a:noFill/>
          <a:ln>
            <a:noFill/>
          </a:ln>
        </p:spPr>
      </p:pic>
      <p:pic>
        <p:nvPicPr>
          <p:cNvPr id="237" name="Google Shape;237;p42"/>
          <p:cNvPicPr preferRelativeResize="0"/>
          <p:nvPr/>
        </p:nvPicPr>
        <p:blipFill rotWithShape="1">
          <a:blip r:embed="rId4">
            <a:alphaModFix/>
          </a:blip>
          <a:srcRect b="12038" l="21058" r="50971" t="53027"/>
          <a:stretch/>
        </p:blipFill>
        <p:spPr>
          <a:xfrm>
            <a:off x="3517000" y="2672900"/>
            <a:ext cx="2808398" cy="1566802"/>
          </a:xfrm>
          <a:prstGeom prst="rect">
            <a:avLst/>
          </a:prstGeom>
          <a:noFill/>
          <a:ln>
            <a:noFill/>
          </a:ln>
        </p:spPr>
      </p:pic>
      <p:sp>
        <p:nvSpPr>
          <p:cNvPr id="238" name="Google Shape;238;p42"/>
          <p:cNvSpPr txBox="1"/>
          <p:nvPr/>
        </p:nvSpPr>
        <p:spPr>
          <a:xfrm>
            <a:off x="6214400" y="2471850"/>
            <a:ext cx="30000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5200">
                <a:solidFill>
                  <a:schemeClr val="dk1"/>
                </a:solidFill>
              </a:rPr>
              <a:t>Spec</a:t>
            </a:r>
            <a:endParaRPr/>
          </a:p>
        </p:txBody>
      </p:sp>
      <p:sp>
        <p:nvSpPr>
          <p:cNvPr id="239" name="Google Shape;239;p42"/>
          <p:cNvSpPr txBox="1"/>
          <p:nvPr/>
        </p:nvSpPr>
        <p:spPr>
          <a:xfrm>
            <a:off x="6860450" y="3248900"/>
            <a:ext cx="2175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Retreat Centre Pinner</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GB"/>
              <a:t>Summer Term 2 nights.</a:t>
            </a:r>
            <a:r>
              <a:rPr lang="en-GB"/>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43"/>
          <p:cNvPicPr preferRelativeResize="0"/>
          <p:nvPr/>
        </p:nvPicPr>
        <p:blipFill rotWithShape="1">
          <a:blip r:embed="rId3">
            <a:alphaModFix/>
          </a:blip>
          <a:srcRect b="0" l="0" r="0" t="0"/>
          <a:stretch/>
        </p:blipFill>
        <p:spPr>
          <a:xfrm>
            <a:off x="-4" y="0"/>
            <a:ext cx="9143998" cy="5143500"/>
          </a:xfrm>
          <a:prstGeom prst="rect">
            <a:avLst/>
          </a:prstGeom>
          <a:noFill/>
          <a:ln>
            <a:noFill/>
          </a:ln>
        </p:spPr>
      </p:pic>
      <p:sp>
        <p:nvSpPr>
          <p:cNvPr id="245" name="Google Shape;245;p43"/>
          <p:cNvSpPr txBox="1"/>
          <p:nvPr/>
        </p:nvSpPr>
        <p:spPr>
          <a:xfrm>
            <a:off x="1045600" y="869725"/>
            <a:ext cx="6083400" cy="7098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5200"/>
              <a:buFont typeface="Arial"/>
              <a:buNone/>
            </a:pPr>
            <a:r>
              <a:t/>
            </a:r>
            <a:endParaRPr b="0" i="0" sz="5200" u="none" cap="none" strike="noStrike">
              <a:solidFill>
                <a:srgbClr val="FF0000"/>
              </a:solidFill>
              <a:latin typeface="Comic Sans MS"/>
              <a:ea typeface="Comic Sans MS"/>
              <a:cs typeface="Comic Sans MS"/>
              <a:sym typeface="Comic Sans MS"/>
            </a:endParaRPr>
          </a:p>
        </p:txBody>
      </p:sp>
      <p:sp>
        <p:nvSpPr>
          <p:cNvPr id="246" name="Google Shape;246;p43"/>
          <p:cNvSpPr txBox="1"/>
          <p:nvPr/>
        </p:nvSpPr>
        <p:spPr>
          <a:xfrm>
            <a:off x="1422225" y="550550"/>
            <a:ext cx="6630300" cy="431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0" i="0" lang="en-GB" sz="4800" u="sng" cap="none" strike="noStrike">
                <a:solidFill>
                  <a:srgbClr val="FF0000"/>
                </a:solidFill>
                <a:latin typeface="Comic Sans MS"/>
                <a:ea typeface="Comic Sans MS"/>
                <a:cs typeface="Comic Sans MS"/>
                <a:sym typeface="Comic Sans MS"/>
              </a:rPr>
              <a:t>How to support</a:t>
            </a:r>
            <a:endParaRPr b="0" i="0" sz="4800" u="sng" cap="none" strike="noStrike">
              <a:solidFill>
                <a:srgbClr val="FF0000"/>
              </a:solidFill>
              <a:latin typeface="Comic Sans MS"/>
              <a:ea typeface="Comic Sans MS"/>
              <a:cs typeface="Comic Sans MS"/>
              <a:sym typeface="Comic Sans MS"/>
            </a:endParaRPr>
          </a:p>
          <a:p>
            <a:pPr indent="-330200" lvl="0" marL="457200" marR="0" rtl="0" algn="l">
              <a:lnSpc>
                <a:spcPct val="150000"/>
              </a:lnSpc>
              <a:spcBef>
                <a:spcPts val="0"/>
              </a:spcBef>
              <a:spcAft>
                <a:spcPts val="0"/>
              </a:spcAft>
              <a:buClr>
                <a:srgbClr val="000000"/>
              </a:buClr>
              <a:buSzPts val="1600"/>
              <a:buFont typeface="Comic Sans MS"/>
              <a:buChar char="●"/>
            </a:pPr>
            <a:r>
              <a:rPr lang="en-GB" sz="1600">
                <a:latin typeface="Comic Sans MS"/>
                <a:ea typeface="Comic Sans MS"/>
                <a:cs typeface="Comic Sans MS"/>
                <a:sym typeface="Comic Sans MS"/>
              </a:rPr>
              <a:t>S</a:t>
            </a:r>
            <a:r>
              <a:rPr b="0" i="0" lang="en-GB" sz="1600" u="none" cap="none" strike="noStrike">
                <a:solidFill>
                  <a:srgbClr val="000000"/>
                </a:solidFill>
                <a:latin typeface="Comic Sans MS"/>
                <a:ea typeface="Comic Sans MS"/>
                <a:cs typeface="Comic Sans MS"/>
                <a:sym typeface="Comic Sans MS"/>
              </a:rPr>
              <a:t>upport </a:t>
            </a:r>
            <a:r>
              <a:rPr lang="en-GB" sz="1600">
                <a:latin typeface="Comic Sans MS"/>
                <a:ea typeface="Comic Sans MS"/>
                <a:cs typeface="Comic Sans MS"/>
                <a:sym typeface="Comic Sans MS"/>
              </a:rPr>
              <a:t>children</a:t>
            </a:r>
            <a:r>
              <a:rPr b="0" i="0" lang="en-GB" sz="1600" u="none" cap="none" strike="noStrike">
                <a:solidFill>
                  <a:srgbClr val="000000"/>
                </a:solidFill>
                <a:latin typeface="Comic Sans MS"/>
                <a:ea typeface="Comic Sans MS"/>
                <a:cs typeface="Comic Sans MS"/>
                <a:sym typeface="Comic Sans MS"/>
              </a:rPr>
              <a:t> with their homework if needed and encourage a high standard of presentation and handwriting.</a:t>
            </a:r>
            <a:endParaRPr b="0" i="0" sz="1600" u="none" cap="none" strike="noStrike">
              <a:solidFill>
                <a:srgbClr val="000000"/>
              </a:solidFill>
              <a:latin typeface="Comic Sans MS"/>
              <a:ea typeface="Comic Sans MS"/>
              <a:cs typeface="Comic Sans MS"/>
              <a:sym typeface="Comic Sans MS"/>
            </a:endParaRPr>
          </a:p>
          <a:p>
            <a:pPr indent="0" lvl="0" marL="0" marR="0" rtl="0" algn="l">
              <a:lnSpc>
                <a:spcPct val="150000"/>
              </a:lnSpc>
              <a:spcBef>
                <a:spcPts val="0"/>
              </a:spcBef>
              <a:spcAft>
                <a:spcPts val="0"/>
              </a:spcAft>
              <a:buClr>
                <a:srgbClr val="000000"/>
              </a:buClr>
              <a:buSzPts val="400"/>
              <a:buFont typeface="Arial"/>
              <a:buNone/>
            </a:pPr>
            <a:r>
              <a:t/>
            </a:r>
            <a:endParaRPr b="0" i="0" sz="400" u="none" cap="none" strike="noStrike">
              <a:solidFill>
                <a:srgbClr val="000000"/>
              </a:solidFill>
              <a:latin typeface="Comic Sans MS"/>
              <a:ea typeface="Comic Sans MS"/>
              <a:cs typeface="Comic Sans MS"/>
              <a:sym typeface="Comic Sans MS"/>
            </a:endParaRPr>
          </a:p>
          <a:p>
            <a:pPr indent="-330200" lvl="0" marL="457200" marR="0" rtl="0" algn="l">
              <a:lnSpc>
                <a:spcPct val="150000"/>
              </a:lnSpc>
              <a:spcBef>
                <a:spcPts val="0"/>
              </a:spcBef>
              <a:spcAft>
                <a:spcPts val="0"/>
              </a:spcAft>
              <a:buClr>
                <a:srgbClr val="000000"/>
              </a:buClr>
              <a:buSzPts val="1600"/>
              <a:buFont typeface="Comic Sans MS"/>
              <a:buChar char="●"/>
            </a:pPr>
            <a:r>
              <a:rPr lang="en-GB" sz="1600">
                <a:latin typeface="Comic Sans MS"/>
                <a:ea typeface="Comic Sans MS"/>
                <a:cs typeface="Comic Sans MS"/>
                <a:sym typeface="Comic Sans MS"/>
              </a:rPr>
              <a:t>L</a:t>
            </a:r>
            <a:r>
              <a:rPr b="0" i="0" lang="en-GB" sz="1600" u="none" cap="none" strike="noStrike">
                <a:solidFill>
                  <a:srgbClr val="000000"/>
                </a:solidFill>
                <a:latin typeface="Comic Sans MS"/>
                <a:ea typeface="Comic Sans MS"/>
                <a:cs typeface="Comic Sans MS"/>
                <a:sym typeface="Comic Sans MS"/>
              </a:rPr>
              <a:t>isten </a:t>
            </a:r>
            <a:r>
              <a:rPr lang="en-GB" sz="1600">
                <a:latin typeface="Comic Sans MS"/>
                <a:ea typeface="Comic Sans MS"/>
                <a:cs typeface="Comic Sans MS"/>
                <a:sym typeface="Comic Sans MS"/>
              </a:rPr>
              <a:t>to the children reading asking open ended questions </a:t>
            </a:r>
            <a:r>
              <a:rPr b="0" i="0" lang="en-GB" sz="1600" u="none" cap="none" strike="noStrike">
                <a:solidFill>
                  <a:srgbClr val="000000"/>
                </a:solidFill>
                <a:latin typeface="Comic Sans MS"/>
                <a:ea typeface="Comic Sans MS"/>
                <a:cs typeface="Comic Sans MS"/>
                <a:sym typeface="Comic Sans MS"/>
              </a:rPr>
              <a:t>and </a:t>
            </a:r>
            <a:r>
              <a:rPr lang="en-GB" sz="1600">
                <a:latin typeface="Comic Sans MS"/>
                <a:ea typeface="Comic Sans MS"/>
                <a:cs typeface="Comic Sans MS"/>
                <a:sym typeface="Comic Sans MS"/>
              </a:rPr>
              <a:t>record on ‘BoomReader’ </a:t>
            </a:r>
            <a:r>
              <a:rPr b="0" i="0" lang="en-GB" sz="1600" u="none" cap="none" strike="noStrike">
                <a:solidFill>
                  <a:srgbClr val="000000"/>
                </a:solidFill>
                <a:latin typeface="Comic Sans MS"/>
                <a:ea typeface="Comic Sans MS"/>
                <a:cs typeface="Comic Sans MS"/>
                <a:sym typeface="Comic Sans MS"/>
              </a:rPr>
              <a:t>5 times a week.</a:t>
            </a:r>
            <a:endParaRPr b="0" i="0" sz="1600" u="none" cap="none" strike="noStrike">
              <a:solidFill>
                <a:srgbClr val="000000"/>
              </a:solidFill>
              <a:latin typeface="Comic Sans MS"/>
              <a:ea typeface="Comic Sans MS"/>
              <a:cs typeface="Comic Sans MS"/>
              <a:sym typeface="Comic Sans MS"/>
            </a:endParaRPr>
          </a:p>
          <a:p>
            <a:pPr indent="0" lvl="0" marL="0" marR="0" rtl="0" algn="l">
              <a:lnSpc>
                <a:spcPct val="150000"/>
              </a:lnSpc>
              <a:spcBef>
                <a:spcPts val="0"/>
              </a:spcBef>
              <a:spcAft>
                <a:spcPts val="0"/>
              </a:spcAft>
              <a:buClr>
                <a:srgbClr val="000000"/>
              </a:buClr>
              <a:buSzPts val="500"/>
              <a:buFont typeface="Arial"/>
              <a:buNone/>
            </a:pPr>
            <a:r>
              <a:t/>
            </a:r>
            <a:endParaRPr b="0" i="0" sz="500" u="none" cap="none" strike="noStrike">
              <a:solidFill>
                <a:srgbClr val="000000"/>
              </a:solidFill>
              <a:latin typeface="Comic Sans MS"/>
              <a:ea typeface="Comic Sans MS"/>
              <a:cs typeface="Comic Sans MS"/>
              <a:sym typeface="Comic Sans MS"/>
            </a:endParaRPr>
          </a:p>
          <a:p>
            <a:pPr indent="-330200" lvl="0" marL="457200" marR="0" rtl="0" algn="l">
              <a:lnSpc>
                <a:spcPct val="150000"/>
              </a:lnSpc>
              <a:spcBef>
                <a:spcPts val="0"/>
              </a:spcBef>
              <a:spcAft>
                <a:spcPts val="0"/>
              </a:spcAft>
              <a:buClr>
                <a:srgbClr val="000000"/>
              </a:buClr>
              <a:buSzPts val="1600"/>
              <a:buFont typeface="Comic Sans MS"/>
              <a:buChar char="●"/>
            </a:pPr>
            <a:r>
              <a:rPr lang="en-GB" sz="1600">
                <a:latin typeface="Comic Sans MS"/>
                <a:ea typeface="Comic Sans MS"/>
                <a:cs typeface="Comic Sans MS"/>
                <a:sym typeface="Comic Sans MS"/>
              </a:rPr>
              <a:t>E</a:t>
            </a:r>
            <a:r>
              <a:rPr b="0" i="0" lang="en-GB" sz="1600" u="none" cap="none" strike="noStrike">
                <a:solidFill>
                  <a:srgbClr val="000000"/>
                </a:solidFill>
                <a:latin typeface="Comic Sans MS"/>
                <a:ea typeface="Comic Sans MS"/>
                <a:cs typeface="Comic Sans MS"/>
                <a:sym typeface="Comic Sans MS"/>
              </a:rPr>
              <a:t>nsure PE kit (with appropriate </a:t>
            </a:r>
            <a:r>
              <a:rPr lang="en-GB" sz="1600">
                <a:latin typeface="Comic Sans MS"/>
                <a:ea typeface="Comic Sans MS"/>
                <a:cs typeface="Comic Sans MS"/>
                <a:sym typeface="Comic Sans MS"/>
              </a:rPr>
              <a:t>footwear</a:t>
            </a:r>
            <a:r>
              <a:rPr b="0" i="0" lang="en-GB" sz="1600" u="none" cap="none" strike="noStrike">
                <a:solidFill>
                  <a:srgbClr val="000000"/>
                </a:solidFill>
                <a:latin typeface="Comic Sans MS"/>
                <a:ea typeface="Comic Sans MS"/>
                <a:cs typeface="Comic Sans MS"/>
                <a:sym typeface="Comic Sans MS"/>
              </a:rPr>
              <a:t>) is in school every day.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t/>
            </a:r>
            <a:endParaRPr b="0" i="0" sz="16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6"/>
          <p:cNvPicPr preferRelativeResize="0"/>
          <p:nvPr/>
        </p:nvPicPr>
        <p:blipFill rotWithShape="1">
          <a:blip r:embed="rId3">
            <a:alphaModFix/>
          </a:blip>
          <a:srcRect b="0" l="0" r="0" t="0"/>
          <a:stretch/>
        </p:blipFill>
        <p:spPr>
          <a:xfrm>
            <a:off x="-4" y="0"/>
            <a:ext cx="9143998" cy="5143500"/>
          </a:xfrm>
          <a:prstGeom prst="rect">
            <a:avLst/>
          </a:prstGeom>
          <a:noFill/>
          <a:ln>
            <a:noFill/>
          </a:ln>
        </p:spPr>
      </p:pic>
      <p:sp>
        <p:nvSpPr>
          <p:cNvPr id="107" name="Google Shape;107;p26"/>
          <p:cNvSpPr txBox="1"/>
          <p:nvPr/>
        </p:nvSpPr>
        <p:spPr>
          <a:xfrm>
            <a:off x="1045600" y="869725"/>
            <a:ext cx="6083400" cy="7098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5200"/>
              <a:buFont typeface="Arial"/>
              <a:buNone/>
            </a:pPr>
            <a:r>
              <a:t/>
            </a:r>
            <a:endParaRPr b="0" i="0" sz="5200" u="none" cap="none" strike="noStrike">
              <a:solidFill>
                <a:srgbClr val="FF0000"/>
              </a:solidFill>
              <a:latin typeface="Comic Sans MS"/>
              <a:ea typeface="Comic Sans MS"/>
              <a:cs typeface="Comic Sans MS"/>
              <a:sym typeface="Comic Sans MS"/>
            </a:endParaRPr>
          </a:p>
        </p:txBody>
      </p:sp>
      <p:sp>
        <p:nvSpPr>
          <p:cNvPr id="108" name="Google Shape;108;p26"/>
          <p:cNvSpPr txBox="1"/>
          <p:nvPr/>
        </p:nvSpPr>
        <p:spPr>
          <a:xfrm>
            <a:off x="1394125" y="911975"/>
            <a:ext cx="6083400" cy="70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0" i="0" lang="en-GB" sz="4800" u="sng" cap="none" strike="noStrike">
                <a:solidFill>
                  <a:srgbClr val="FF0000"/>
                </a:solidFill>
                <a:latin typeface="Comic Sans MS"/>
                <a:ea typeface="Comic Sans MS"/>
                <a:cs typeface="Comic Sans MS"/>
                <a:sym typeface="Comic Sans MS"/>
              </a:rPr>
              <a:t>Staff Year 5</a:t>
            </a:r>
            <a:endParaRPr b="0" i="0" sz="4800" u="sng" cap="none" strike="noStrike">
              <a:solidFill>
                <a:srgbClr val="FF0000"/>
              </a:solidFill>
              <a:latin typeface="Comic Sans MS"/>
              <a:ea typeface="Comic Sans MS"/>
              <a:cs typeface="Comic Sans MS"/>
              <a:sym typeface="Comic Sans MS"/>
            </a:endParaRPr>
          </a:p>
          <a:p>
            <a:pPr indent="0" lvl="0" marL="0" marR="0" rtl="0" algn="just">
              <a:lnSpc>
                <a:spcPct val="150000"/>
              </a:lnSpc>
              <a:spcBef>
                <a:spcPts val="0"/>
              </a:spcBef>
              <a:spcAft>
                <a:spcPts val="0"/>
              </a:spcAft>
              <a:buClr>
                <a:srgbClr val="000000"/>
              </a:buClr>
              <a:buSzPts val="2400"/>
              <a:buFont typeface="Arial"/>
              <a:buNone/>
            </a:pPr>
            <a:r>
              <a:rPr b="0" i="0" lang="en-GB" sz="2400" u="none" cap="none" strike="noStrike">
                <a:solidFill>
                  <a:srgbClr val="000000"/>
                </a:solidFill>
                <a:latin typeface="Comic Sans MS"/>
                <a:ea typeface="Comic Sans MS"/>
                <a:cs typeface="Comic Sans MS"/>
                <a:sym typeface="Comic Sans MS"/>
              </a:rPr>
              <a:t>Teachers: Mr</a:t>
            </a:r>
            <a:r>
              <a:rPr lang="en-GB" sz="2400">
                <a:latin typeface="Comic Sans MS"/>
                <a:ea typeface="Comic Sans MS"/>
                <a:cs typeface="Comic Sans MS"/>
                <a:sym typeface="Comic Sans MS"/>
              </a:rPr>
              <a:t> Conoboy</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400"/>
              <a:buFont typeface="Arial"/>
              <a:buNone/>
            </a:pPr>
            <a:r>
              <a:rPr b="0" i="0" lang="en-GB" sz="2400" u="none" cap="none" strike="noStrike">
                <a:solidFill>
                  <a:srgbClr val="000000"/>
                </a:solidFill>
                <a:latin typeface="Comic Sans MS"/>
                <a:ea typeface="Comic Sans MS"/>
                <a:cs typeface="Comic Sans MS"/>
                <a:sym typeface="Comic Sans MS"/>
              </a:rPr>
              <a:t>	           </a:t>
            </a:r>
            <a:r>
              <a:rPr lang="en-GB" sz="2400">
                <a:latin typeface="Comic Sans MS"/>
                <a:ea typeface="Comic Sans MS"/>
                <a:cs typeface="Comic Sans MS"/>
                <a:sym typeface="Comic Sans MS"/>
              </a:rPr>
              <a:t>Miss Bell (Wednesday)</a:t>
            </a:r>
            <a:endParaRPr b="0" i="0" sz="2400" u="none" cap="none" strike="noStrike">
              <a:solidFill>
                <a:srgbClr val="000000"/>
              </a:solidFill>
              <a:latin typeface="Comic Sans MS"/>
              <a:ea typeface="Comic Sans MS"/>
              <a:cs typeface="Comic Sans MS"/>
              <a:sym typeface="Comic Sans MS"/>
            </a:endParaRPr>
          </a:p>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omic Sans MS"/>
              <a:ea typeface="Comic Sans MS"/>
              <a:cs typeface="Comic Sans MS"/>
              <a:sym typeface="Comic Sans MS"/>
            </a:endParaRPr>
          </a:p>
          <a:p>
            <a:pPr indent="0" lvl="0" marL="0" marR="0" rtl="0" algn="just">
              <a:lnSpc>
                <a:spcPct val="150000"/>
              </a:lnSpc>
              <a:spcBef>
                <a:spcPts val="0"/>
              </a:spcBef>
              <a:spcAft>
                <a:spcPts val="0"/>
              </a:spcAft>
              <a:buClr>
                <a:srgbClr val="000000"/>
              </a:buClr>
              <a:buSzPts val="2400"/>
              <a:buFont typeface="Arial"/>
              <a:buNone/>
            </a:pPr>
            <a:r>
              <a:rPr b="0" i="0" lang="en-GB" sz="2400" u="none" cap="none" strike="noStrike">
                <a:solidFill>
                  <a:srgbClr val="000000"/>
                </a:solidFill>
                <a:latin typeface="Comic Sans MS"/>
                <a:ea typeface="Comic Sans MS"/>
                <a:cs typeface="Comic Sans MS"/>
                <a:sym typeface="Comic Sans MS"/>
              </a:rPr>
              <a:t>Teaching Assistant:  M</a:t>
            </a:r>
            <a:r>
              <a:rPr lang="en-GB" sz="2400">
                <a:latin typeface="Comic Sans MS"/>
                <a:ea typeface="Comic Sans MS"/>
                <a:cs typeface="Comic Sans MS"/>
                <a:sym typeface="Comic Sans MS"/>
              </a:rPr>
              <a:t>rs Choppin</a:t>
            </a:r>
            <a:endParaRPr b="0" i="0" sz="24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44"/>
          <p:cNvPicPr preferRelativeResize="0"/>
          <p:nvPr/>
        </p:nvPicPr>
        <p:blipFill rotWithShape="1">
          <a:blip r:embed="rId3">
            <a:alphaModFix/>
          </a:blip>
          <a:srcRect b="0" l="0" r="0" t="0"/>
          <a:stretch/>
        </p:blipFill>
        <p:spPr>
          <a:xfrm>
            <a:off x="-4" y="37000"/>
            <a:ext cx="9143998" cy="5143500"/>
          </a:xfrm>
          <a:prstGeom prst="rect">
            <a:avLst/>
          </a:prstGeom>
          <a:noFill/>
          <a:ln>
            <a:noFill/>
          </a:ln>
        </p:spPr>
      </p:pic>
      <p:sp>
        <p:nvSpPr>
          <p:cNvPr id="252" name="Google Shape;252;p44"/>
          <p:cNvSpPr txBox="1"/>
          <p:nvPr/>
        </p:nvSpPr>
        <p:spPr>
          <a:xfrm>
            <a:off x="1461425" y="2779125"/>
            <a:ext cx="6675300" cy="11298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1200"/>
              </a:spcAft>
              <a:buNone/>
            </a:pPr>
            <a:r>
              <a:rPr lang="en-GB" sz="1800">
                <a:solidFill>
                  <a:schemeClr val="dk1"/>
                </a:solidFill>
                <a:latin typeface="Comic Sans MS"/>
                <a:ea typeface="Comic Sans MS"/>
                <a:cs typeface="Comic Sans MS"/>
                <a:sym typeface="Comic Sans MS"/>
              </a:rPr>
              <a:t>Talk to your child and i</a:t>
            </a:r>
            <a:r>
              <a:rPr lang="en-GB" sz="1800">
                <a:solidFill>
                  <a:schemeClr val="dk1"/>
                </a:solidFill>
                <a:latin typeface="Comic Sans MS"/>
                <a:ea typeface="Comic Sans MS"/>
                <a:cs typeface="Comic Sans MS"/>
                <a:sym typeface="Comic Sans MS"/>
              </a:rPr>
              <a:t>f they are having any issues/problems, please encourage them to talk with one of us.</a:t>
            </a:r>
            <a:r>
              <a:rPr lang="en-GB" sz="2000">
                <a:solidFill>
                  <a:schemeClr val="dk1"/>
                </a:solidFill>
                <a:latin typeface="Comic Sans MS"/>
                <a:ea typeface="Comic Sans MS"/>
                <a:cs typeface="Comic Sans MS"/>
                <a:sym typeface="Comic Sans MS"/>
              </a:rPr>
              <a:t> </a:t>
            </a:r>
            <a:endParaRPr sz="2000">
              <a:solidFill>
                <a:schemeClr val="dk1"/>
              </a:solidFill>
              <a:latin typeface="Comic Sans MS"/>
              <a:ea typeface="Comic Sans MS"/>
              <a:cs typeface="Comic Sans MS"/>
              <a:sym typeface="Comic Sans MS"/>
            </a:endParaRPr>
          </a:p>
        </p:txBody>
      </p:sp>
      <p:sp>
        <p:nvSpPr>
          <p:cNvPr id="253" name="Google Shape;253;p44"/>
          <p:cNvSpPr txBox="1"/>
          <p:nvPr/>
        </p:nvSpPr>
        <p:spPr>
          <a:xfrm>
            <a:off x="2201100" y="770600"/>
            <a:ext cx="80805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4800" u="sng">
                <a:solidFill>
                  <a:srgbClr val="FF0000"/>
                </a:solidFill>
                <a:latin typeface="Comic Sans MS"/>
                <a:ea typeface="Comic Sans MS"/>
                <a:cs typeface="Comic Sans MS"/>
                <a:sym typeface="Comic Sans MS"/>
              </a:rPr>
              <a:t>How to support</a:t>
            </a:r>
            <a:endParaRPr/>
          </a:p>
        </p:txBody>
      </p:sp>
      <p:sp>
        <p:nvSpPr>
          <p:cNvPr id="254" name="Google Shape;254;p44"/>
          <p:cNvSpPr txBox="1"/>
          <p:nvPr/>
        </p:nvSpPr>
        <p:spPr>
          <a:xfrm>
            <a:off x="1461425" y="1499625"/>
            <a:ext cx="6813600" cy="1539300"/>
          </a:xfrm>
          <a:prstGeom prst="rect">
            <a:avLst/>
          </a:prstGeom>
          <a:noFill/>
          <a:ln>
            <a:noFill/>
          </a:ln>
        </p:spPr>
        <p:txBody>
          <a:bodyPr anchorCtr="0" anchor="t" bIns="91425" lIns="91425" spcFirstLastPara="1" rIns="91425" wrap="square" tIns="91425">
            <a:spAutoFit/>
          </a:bodyPr>
          <a:lstStyle/>
          <a:p>
            <a:pPr indent="0" lvl="0" marL="457200" rtl="0" algn="l">
              <a:lnSpc>
                <a:spcPct val="150000"/>
              </a:lnSpc>
              <a:spcBef>
                <a:spcPts val="0"/>
              </a:spcBef>
              <a:spcAft>
                <a:spcPts val="0"/>
              </a:spcAft>
              <a:buNone/>
            </a:pPr>
            <a:r>
              <a:rPr lang="en-GB" sz="1600">
                <a:solidFill>
                  <a:schemeClr val="dk1"/>
                </a:solidFill>
                <a:latin typeface="Comic Sans MS"/>
                <a:ea typeface="Comic Sans MS"/>
                <a:cs typeface="Comic Sans MS"/>
                <a:sym typeface="Comic Sans MS"/>
              </a:rPr>
              <a:t>Ensure children are ready for learning with all correct equipment including pens, pencils, rulers.</a:t>
            </a:r>
            <a:endParaRPr sz="1600">
              <a:solidFill>
                <a:schemeClr val="dk1"/>
              </a:solidFill>
              <a:latin typeface="Comic Sans MS"/>
              <a:ea typeface="Comic Sans MS"/>
              <a:cs typeface="Comic Sans MS"/>
              <a:sym typeface="Comic Sans MS"/>
            </a:endParaRPr>
          </a:p>
          <a:p>
            <a:pPr indent="0" lvl="0" marL="457200" rtl="0" algn="l">
              <a:lnSpc>
                <a:spcPct val="150000"/>
              </a:lnSpc>
              <a:spcBef>
                <a:spcPts val="0"/>
              </a:spcBef>
              <a:spcAft>
                <a:spcPts val="0"/>
              </a:spcAft>
              <a:buNone/>
            </a:pPr>
            <a:r>
              <a:rPr lang="en-GB" sz="1600">
                <a:solidFill>
                  <a:schemeClr val="dk1"/>
                </a:solidFill>
                <a:latin typeface="Comic Sans MS"/>
                <a:ea typeface="Comic Sans MS"/>
                <a:cs typeface="Comic Sans MS"/>
                <a:sym typeface="Comic Sans MS"/>
              </a:rPr>
              <a:t>PE kits in School. </a:t>
            </a:r>
            <a:endParaRPr sz="1600">
              <a:solidFill>
                <a:schemeClr val="dk1"/>
              </a:solidFill>
              <a:latin typeface="Comic Sans MS"/>
              <a:ea typeface="Comic Sans MS"/>
              <a:cs typeface="Comic Sans MS"/>
              <a:sym typeface="Comic Sans MS"/>
            </a:endParaRPr>
          </a:p>
          <a:p>
            <a:pPr indent="0" lvl="0" marL="457200" rtl="0" algn="l">
              <a:lnSpc>
                <a:spcPct val="150000"/>
              </a:lnSpc>
              <a:spcBef>
                <a:spcPts val="0"/>
              </a:spcBef>
              <a:spcAft>
                <a:spcPts val="0"/>
              </a:spcAft>
              <a:buNone/>
            </a:pPr>
            <a:r>
              <a:rPr lang="en-GB" sz="1600">
                <a:solidFill>
                  <a:schemeClr val="dk1"/>
                </a:solidFill>
                <a:latin typeface="Comic Sans MS"/>
                <a:ea typeface="Comic Sans MS"/>
                <a:cs typeface="Comic Sans MS"/>
                <a:sym typeface="Comic Sans MS"/>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45"/>
          <p:cNvPicPr preferRelativeResize="0"/>
          <p:nvPr/>
        </p:nvPicPr>
        <p:blipFill rotWithShape="1">
          <a:blip r:embed="rId3">
            <a:alphaModFix/>
          </a:blip>
          <a:srcRect b="0" l="0" r="0" t="0"/>
          <a:stretch/>
        </p:blipFill>
        <p:spPr>
          <a:xfrm>
            <a:off x="-4" y="0"/>
            <a:ext cx="9143998" cy="5143500"/>
          </a:xfrm>
          <a:prstGeom prst="rect">
            <a:avLst/>
          </a:prstGeom>
          <a:noFill/>
          <a:ln>
            <a:noFill/>
          </a:ln>
        </p:spPr>
      </p:pic>
      <p:sp>
        <p:nvSpPr>
          <p:cNvPr id="260" name="Google Shape;260;p45"/>
          <p:cNvSpPr txBox="1"/>
          <p:nvPr/>
        </p:nvSpPr>
        <p:spPr>
          <a:xfrm>
            <a:off x="1515575" y="1506850"/>
            <a:ext cx="80631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4800" u="sng">
                <a:solidFill>
                  <a:srgbClr val="FF0000"/>
                </a:solidFill>
                <a:latin typeface="Comic Sans MS"/>
                <a:ea typeface="Comic Sans MS"/>
                <a:cs typeface="Comic Sans MS"/>
                <a:sym typeface="Comic Sans MS"/>
              </a:rPr>
              <a:t>Thank you for your continued support!</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27"/>
          <p:cNvPicPr preferRelativeResize="0"/>
          <p:nvPr/>
        </p:nvPicPr>
        <p:blipFill>
          <a:blip r:embed="rId3">
            <a:alphaModFix/>
          </a:blip>
          <a:stretch>
            <a:fillRect/>
          </a:stretch>
        </p:blipFill>
        <p:spPr>
          <a:xfrm>
            <a:off x="673475" y="440100"/>
            <a:ext cx="7287624" cy="4585000"/>
          </a:xfrm>
          <a:prstGeom prst="rect">
            <a:avLst/>
          </a:prstGeom>
          <a:noFill/>
          <a:ln>
            <a:noFill/>
          </a:ln>
        </p:spPr>
      </p:pic>
      <p:sp>
        <p:nvSpPr>
          <p:cNvPr id="114" name="Google Shape;114;p27"/>
          <p:cNvSpPr txBox="1"/>
          <p:nvPr/>
        </p:nvSpPr>
        <p:spPr>
          <a:xfrm>
            <a:off x="673475" y="39900"/>
            <a:ext cx="149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Key Dates</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20" name="Google Shape;120;p2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121" name="Google Shape;121;p28"/>
          <p:cNvPicPr preferRelativeResize="0"/>
          <p:nvPr/>
        </p:nvPicPr>
        <p:blipFill rotWithShape="1">
          <a:blip r:embed="rId3">
            <a:alphaModFix/>
          </a:blip>
          <a:srcRect b="0" l="0" r="0" t="0"/>
          <a:stretch/>
        </p:blipFill>
        <p:spPr>
          <a:xfrm>
            <a:off x="-4" y="0"/>
            <a:ext cx="9143998" cy="5143500"/>
          </a:xfrm>
          <a:prstGeom prst="rect">
            <a:avLst/>
          </a:prstGeom>
          <a:noFill/>
          <a:ln>
            <a:noFill/>
          </a:ln>
        </p:spPr>
      </p:pic>
      <p:sp>
        <p:nvSpPr>
          <p:cNvPr id="122" name="Google Shape;122;p28"/>
          <p:cNvSpPr txBox="1"/>
          <p:nvPr/>
        </p:nvSpPr>
        <p:spPr>
          <a:xfrm>
            <a:off x="1489625" y="983750"/>
            <a:ext cx="8249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400" u="sng">
                <a:solidFill>
                  <a:srgbClr val="FF0000"/>
                </a:solidFill>
                <a:latin typeface="Comic Sans MS"/>
                <a:ea typeface="Comic Sans MS"/>
                <a:cs typeface="Comic Sans MS"/>
                <a:sym typeface="Comic Sans MS"/>
              </a:rPr>
              <a:t>Autumn Term Plan - Literacy</a:t>
            </a:r>
            <a:endParaRPr/>
          </a:p>
        </p:txBody>
      </p:sp>
      <p:sp>
        <p:nvSpPr>
          <p:cNvPr id="123" name="Google Shape;123;p28"/>
          <p:cNvSpPr txBox="1"/>
          <p:nvPr/>
        </p:nvSpPr>
        <p:spPr>
          <a:xfrm>
            <a:off x="1075450" y="1892575"/>
            <a:ext cx="77220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latin typeface="Comic Sans MS"/>
                <a:ea typeface="Comic Sans MS"/>
                <a:cs typeface="Comic Sans MS"/>
                <a:sym typeface="Comic Sans MS"/>
              </a:rPr>
              <a:t>Literacy Writing - This term we will look at Biographies, Legends, Poetry and Explanations. We will also be concentrating on developing a further understanding of spelling, grammar and punctuation. </a:t>
            </a:r>
            <a:r>
              <a:rPr lang="en-GB" sz="1800">
                <a:solidFill>
                  <a:schemeClr val="dk1"/>
                </a:solidFill>
                <a:latin typeface="Comic Sans MS"/>
                <a:ea typeface="Comic Sans MS"/>
                <a:cs typeface="Comic Sans MS"/>
                <a:sym typeface="Comic Sans MS"/>
              </a:rPr>
              <a:t>Children will have an opportunity to write for different audiences and purposes. </a:t>
            </a:r>
            <a:endParaRPr/>
          </a:p>
        </p:txBody>
      </p:sp>
      <p:pic>
        <p:nvPicPr>
          <p:cNvPr id="124" name="Google Shape;124;p28"/>
          <p:cNvPicPr preferRelativeResize="0"/>
          <p:nvPr/>
        </p:nvPicPr>
        <p:blipFill>
          <a:blip r:embed="rId4">
            <a:alphaModFix/>
          </a:blip>
          <a:stretch>
            <a:fillRect/>
          </a:stretch>
        </p:blipFill>
        <p:spPr>
          <a:xfrm>
            <a:off x="2440311" y="3162975"/>
            <a:ext cx="1416514" cy="1667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9"/>
          <p:cNvPicPr preferRelativeResize="0"/>
          <p:nvPr/>
        </p:nvPicPr>
        <p:blipFill rotWithShape="1">
          <a:blip r:embed="rId3">
            <a:alphaModFix/>
          </a:blip>
          <a:srcRect b="0" l="0" r="0" t="0"/>
          <a:stretch/>
        </p:blipFill>
        <p:spPr>
          <a:xfrm>
            <a:off x="-4" y="0"/>
            <a:ext cx="9143998" cy="5143500"/>
          </a:xfrm>
          <a:prstGeom prst="rect">
            <a:avLst/>
          </a:prstGeom>
          <a:noFill/>
          <a:ln>
            <a:noFill/>
          </a:ln>
        </p:spPr>
      </p:pic>
      <p:sp>
        <p:nvSpPr>
          <p:cNvPr id="130" name="Google Shape;130;p29"/>
          <p:cNvSpPr txBox="1"/>
          <p:nvPr/>
        </p:nvSpPr>
        <p:spPr>
          <a:xfrm>
            <a:off x="1045600" y="869725"/>
            <a:ext cx="6083400" cy="7098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5200"/>
              <a:buFont typeface="Arial"/>
              <a:buNone/>
            </a:pPr>
            <a:r>
              <a:t/>
            </a:r>
            <a:endParaRPr b="0" i="0" sz="5200" u="none" cap="none" strike="noStrike">
              <a:solidFill>
                <a:srgbClr val="FF0000"/>
              </a:solidFill>
              <a:latin typeface="Comic Sans MS"/>
              <a:ea typeface="Comic Sans MS"/>
              <a:cs typeface="Comic Sans MS"/>
              <a:sym typeface="Comic Sans MS"/>
            </a:endParaRPr>
          </a:p>
        </p:txBody>
      </p:sp>
      <p:sp>
        <p:nvSpPr>
          <p:cNvPr id="131" name="Google Shape;131;p29"/>
          <p:cNvSpPr txBox="1"/>
          <p:nvPr/>
        </p:nvSpPr>
        <p:spPr>
          <a:xfrm>
            <a:off x="1394125" y="911975"/>
            <a:ext cx="6083400" cy="70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400"/>
              <a:buFont typeface="Arial"/>
              <a:buNone/>
            </a:pPr>
            <a:r>
              <a:rPr b="0" i="0" lang="en-GB" sz="3400" u="sng" cap="none" strike="noStrike">
                <a:solidFill>
                  <a:srgbClr val="FF0000"/>
                </a:solidFill>
                <a:latin typeface="Comic Sans MS"/>
                <a:ea typeface="Comic Sans MS"/>
                <a:cs typeface="Comic Sans MS"/>
                <a:sym typeface="Comic Sans MS"/>
              </a:rPr>
              <a:t>Autumn Term Plan - Literacy</a:t>
            </a:r>
            <a:endParaRPr b="0" i="0" sz="3400" u="sng" cap="none" strike="noStrike">
              <a:solidFill>
                <a:srgbClr val="FF0000"/>
              </a:solidFill>
              <a:latin typeface="Comic Sans MS"/>
              <a:ea typeface="Comic Sans MS"/>
              <a:cs typeface="Comic Sans MS"/>
              <a:sym typeface="Comic Sans MS"/>
            </a:endParaRPr>
          </a:p>
          <a:p>
            <a:pPr indent="0" lvl="0" marL="457200" marR="0" rtl="0" algn="just">
              <a:lnSpc>
                <a:spcPct val="150000"/>
              </a:lnSpc>
              <a:spcBef>
                <a:spcPts val="0"/>
              </a:spcBef>
              <a:spcAft>
                <a:spcPts val="0"/>
              </a:spcAft>
              <a:buNone/>
            </a:pPr>
            <a:r>
              <a:t/>
            </a:r>
            <a:endParaRPr sz="1800">
              <a:latin typeface="Comic Sans MS"/>
              <a:ea typeface="Comic Sans MS"/>
              <a:cs typeface="Comic Sans MS"/>
              <a:sym typeface="Comic Sans MS"/>
            </a:endParaRPr>
          </a:p>
          <a:p>
            <a:pPr indent="0" lvl="0" marL="457200" marR="0" rtl="0" algn="just">
              <a:lnSpc>
                <a:spcPct val="150000"/>
              </a:lnSpc>
              <a:spcBef>
                <a:spcPts val="0"/>
              </a:spcBef>
              <a:spcAft>
                <a:spcPts val="0"/>
              </a:spcAft>
              <a:buNone/>
            </a:pPr>
            <a:r>
              <a:rPr b="0" i="0" lang="en-GB" sz="1800" u="none" cap="none" strike="noStrike">
                <a:solidFill>
                  <a:srgbClr val="000000"/>
                </a:solidFill>
                <a:latin typeface="Comic Sans MS"/>
                <a:ea typeface="Comic Sans MS"/>
                <a:cs typeface="Comic Sans MS"/>
                <a:sym typeface="Comic Sans MS"/>
              </a:rPr>
              <a:t>Literacy Reading - </a:t>
            </a:r>
            <a:r>
              <a:rPr b="0" i="0" lang="en-GB" sz="1800" u="none" cap="none" strike="noStrike">
                <a:solidFill>
                  <a:schemeClr val="dk1"/>
                </a:solidFill>
                <a:latin typeface="Comic Sans MS"/>
                <a:ea typeface="Comic Sans MS"/>
                <a:cs typeface="Comic Sans MS"/>
                <a:sym typeface="Comic Sans MS"/>
              </a:rPr>
              <a:t>Reading comprehension will play an important role in Year 5. Ensure to listen to your child reading at least 5 times a week for 15 mins minimum.  Please record </a:t>
            </a:r>
            <a:r>
              <a:rPr lang="en-GB" sz="1800">
                <a:solidFill>
                  <a:schemeClr val="dk1"/>
                </a:solidFill>
                <a:latin typeface="Comic Sans MS"/>
                <a:ea typeface="Comic Sans MS"/>
                <a:cs typeface="Comic Sans MS"/>
                <a:sym typeface="Comic Sans MS"/>
              </a:rPr>
              <a:t>on the Boom Reader App. </a:t>
            </a:r>
            <a:endParaRPr b="0" i="0" sz="1800" u="none" cap="none" strike="noStrike">
              <a:solidFill>
                <a:schemeClr val="dk1"/>
              </a:solidFill>
              <a:latin typeface="Comic Sans MS"/>
              <a:ea typeface="Comic Sans MS"/>
              <a:cs typeface="Comic Sans MS"/>
              <a:sym typeface="Comic Sans MS"/>
            </a:endParaRPr>
          </a:p>
          <a:p>
            <a:pPr indent="0" lvl="0" marL="0" marR="0" rtl="0" algn="just">
              <a:lnSpc>
                <a:spcPct val="150000"/>
              </a:lnSpc>
              <a:spcBef>
                <a:spcPts val="0"/>
              </a:spcBef>
              <a:spcAft>
                <a:spcPts val="0"/>
              </a:spcAft>
              <a:buNone/>
            </a:pPr>
            <a:r>
              <a:t/>
            </a:r>
            <a:endParaRPr b="0" i="0" sz="14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pic>
        <p:nvPicPr>
          <p:cNvPr id="132" name="Google Shape;132;p29"/>
          <p:cNvPicPr preferRelativeResize="0"/>
          <p:nvPr/>
        </p:nvPicPr>
        <p:blipFill>
          <a:blip r:embed="rId4">
            <a:alphaModFix/>
          </a:blip>
          <a:stretch>
            <a:fillRect/>
          </a:stretch>
        </p:blipFill>
        <p:spPr>
          <a:xfrm>
            <a:off x="6325997" y="3531900"/>
            <a:ext cx="2357125" cy="1611600"/>
          </a:xfrm>
          <a:prstGeom prst="rect">
            <a:avLst/>
          </a:prstGeom>
          <a:noFill/>
          <a:ln>
            <a:noFill/>
          </a:ln>
        </p:spPr>
      </p:pic>
      <p:sp>
        <p:nvSpPr>
          <p:cNvPr id="133" name="Google Shape;133;p29"/>
          <p:cNvSpPr/>
          <p:nvPr/>
        </p:nvSpPr>
        <p:spPr>
          <a:xfrm>
            <a:off x="7595425" y="3558050"/>
            <a:ext cx="423900" cy="165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30"/>
          <p:cNvPicPr preferRelativeResize="0"/>
          <p:nvPr/>
        </p:nvPicPr>
        <p:blipFill rotWithShape="1">
          <a:blip r:embed="rId3">
            <a:alphaModFix/>
          </a:blip>
          <a:srcRect b="0" l="0" r="0" t="0"/>
          <a:stretch/>
        </p:blipFill>
        <p:spPr>
          <a:xfrm>
            <a:off x="-4" y="0"/>
            <a:ext cx="9143998" cy="5143500"/>
          </a:xfrm>
          <a:prstGeom prst="rect">
            <a:avLst/>
          </a:prstGeom>
          <a:noFill/>
          <a:ln>
            <a:noFill/>
          </a:ln>
        </p:spPr>
      </p:pic>
      <p:sp>
        <p:nvSpPr>
          <p:cNvPr id="139" name="Google Shape;139;p30"/>
          <p:cNvSpPr txBox="1"/>
          <p:nvPr/>
        </p:nvSpPr>
        <p:spPr>
          <a:xfrm>
            <a:off x="1045600" y="869725"/>
            <a:ext cx="6083400" cy="7098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5200"/>
              <a:buFont typeface="Arial"/>
              <a:buNone/>
            </a:pPr>
            <a:r>
              <a:t/>
            </a:r>
            <a:endParaRPr b="0" i="0" sz="5200" u="none" cap="none" strike="noStrike">
              <a:solidFill>
                <a:srgbClr val="FF0000"/>
              </a:solidFill>
              <a:latin typeface="Comic Sans MS"/>
              <a:ea typeface="Comic Sans MS"/>
              <a:cs typeface="Comic Sans MS"/>
              <a:sym typeface="Comic Sans MS"/>
            </a:endParaRPr>
          </a:p>
        </p:txBody>
      </p:sp>
      <p:sp>
        <p:nvSpPr>
          <p:cNvPr id="140" name="Google Shape;140;p30"/>
          <p:cNvSpPr txBox="1"/>
          <p:nvPr/>
        </p:nvSpPr>
        <p:spPr>
          <a:xfrm>
            <a:off x="1394125" y="911975"/>
            <a:ext cx="6083400" cy="70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GB" sz="3600" u="sng" cap="none" strike="noStrike">
                <a:solidFill>
                  <a:srgbClr val="FF0000"/>
                </a:solidFill>
                <a:latin typeface="Comic Sans MS"/>
                <a:ea typeface="Comic Sans MS"/>
                <a:cs typeface="Comic Sans MS"/>
                <a:sym typeface="Comic Sans MS"/>
              </a:rPr>
              <a:t>Autumn Term Plan - Maths</a:t>
            </a:r>
            <a:endParaRPr b="0" i="0" sz="3600" u="sng" cap="none" strike="noStrike">
              <a:solidFill>
                <a:srgbClr val="FF0000"/>
              </a:solidFill>
              <a:latin typeface="Comic Sans MS"/>
              <a:ea typeface="Comic Sans MS"/>
              <a:cs typeface="Comic Sans MS"/>
              <a:sym typeface="Comic Sans MS"/>
            </a:endParaRPr>
          </a:p>
          <a:p>
            <a:pPr indent="-317500" lvl="0" marL="457200" marR="0" rtl="0" algn="l">
              <a:lnSpc>
                <a:spcPct val="150000"/>
              </a:lnSpc>
              <a:spcBef>
                <a:spcPts val="0"/>
              </a:spcBef>
              <a:spcAft>
                <a:spcPts val="0"/>
              </a:spcAft>
              <a:buClr>
                <a:srgbClr val="000000"/>
              </a:buClr>
              <a:buSzPts val="1400"/>
              <a:buFont typeface="Comic Sans MS"/>
              <a:buChar char="●"/>
            </a:pPr>
            <a:r>
              <a:rPr b="0" i="0" lang="en-GB" sz="1400" u="none" cap="none" strike="noStrike">
                <a:solidFill>
                  <a:srgbClr val="000000"/>
                </a:solidFill>
                <a:latin typeface="Comic Sans MS"/>
                <a:ea typeface="Comic Sans MS"/>
                <a:cs typeface="Comic Sans MS"/>
                <a:sym typeface="Comic Sans MS"/>
              </a:rPr>
              <a:t>Continuing to use Maths No Problem scheme. </a:t>
            </a:r>
            <a:endParaRPr>
              <a:latin typeface="Comic Sans MS"/>
              <a:ea typeface="Comic Sans MS"/>
              <a:cs typeface="Comic Sans MS"/>
              <a:sym typeface="Comic Sans MS"/>
            </a:endParaRPr>
          </a:p>
          <a:p>
            <a:pPr indent="0" lvl="0" marL="0" marR="0" rtl="0" algn="l">
              <a:lnSpc>
                <a:spcPct val="150000"/>
              </a:lnSpc>
              <a:spcBef>
                <a:spcPts val="0"/>
              </a:spcBef>
              <a:spcAft>
                <a:spcPts val="0"/>
              </a:spcAft>
              <a:buNone/>
            </a:pPr>
            <a:r>
              <a:rPr lang="en-GB">
                <a:latin typeface="Comic Sans MS"/>
                <a:ea typeface="Comic Sans MS"/>
                <a:cs typeface="Comic Sans MS"/>
                <a:sym typeface="Comic Sans MS"/>
              </a:rPr>
              <a:t>Begin the day with a </a:t>
            </a:r>
            <a:r>
              <a:rPr lang="en-GB">
                <a:latin typeface="Comic Sans MS"/>
                <a:ea typeface="Comic Sans MS"/>
                <a:cs typeface="Comic Sans MS"/>
                <a:sym typeface="Comic Sans MS"/>
              </a:rPr>
              <a:t>Daily Fluency (Four From Before) activity. </a:t>
            </a:r>
            <a:endParaRPr b="0" i="0" sz="900" u="none" cap="none" strike="noStrike">
              <a:solidFill>
                <a:srgbClr val="000000"/>
              </a:solidFill>
              <a:latin typeface="Comic Sans MS"/>
              <a:ea typeface="Comic Sans MS"/>
              <a:cs typeface="Comic Sans MS"/>
              <a:sym typeface="Comic Sans MS"/>
            </a:endParaRPr>
          </a:p>
          <a:p>
            <a:pPr indent="0" lvl="0" marL="139700" marR="0" rtl="0" algn="l">
              <a:lnSpc>
                <a:spcPct val="150000"/>
              </a:lnSpc>
              <a:spcBef>
                <a:spcPts val="0"/>
              </a:spcBef>
              <a:spcAft>
                <a:spcPts val="0"/>
              </a:spcAft>
              <a:buClr>
                <a:srgbClr val="000000"/>
              </a:buClr>
              <a:buSzPts val="1400"/>
              <a:buFont typeface="Arial"/>
              <a:buNone/>
            </a:pPr>
            <a:r>
              <a:rPr b="0" i="0" lang="en-GB" sz="1400" u="none" cap="none" strike="noStrike">
                <a:solidFill>
                  <a:srgbClr val="000000"/>
                </a:solidFill>
                <a:latin typeface="Comic Sans MS"/>
                <a:ea typeface="Comic Sans MS"/>
                <a:cs typeface="Comic Sans MS"/>
                <a:sym typeface="Comic Sans MS"/>
              </a:rPr>
              <a:t>Focus for the Autumn term will be: </a:t>
            </a:r>
            <a:endParaRPr sz="2000">
              <a:solidFill>
                <a:schemeClr val="dk1"/>
              </a:solidFill>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AutoNum type="arabicPeriod"/>
            </a:pPr>
            <a:r>
              <a:rPr lang="en-GB" sz="2000">
                <a:solidFill>
                  <a:schemeClr val="dk1"/>
                </a:solidFill>
                <a:latin typeface="Comic Sans MS"/>
                <a:ea typeface="Comic Sans MS"/>
                <a:cs typeface="Comic Sans MS"/>
                <a:sym typeface="Comic Sans MS"/>
              </a:rPr>
              <a:t>Place Value for numbers up to 1 million</a:t>
            </a:r>
            <a:endParaRPr>
              <a:solidFill>
                <a:schemeClr val="dk1"/>
              </a:solidFill>
            </a:endParaRPr>
          </a:p>
          <a:p>
            <a:pPr indent="-317500" lvl="0" marL="457200" rtl="0" algn="l">
              <a:spcBef>
                <a:spcPts val="0"/>
              </a:spcBef>
              <a:spcAft>
                <a:spcPts val="0"/>
              </a:spcAft>
              <a:buSzPts val="1400"/>
              <a:buFont typeface="Comic Sans MS"/>
              <a:buAutoNum type="arabicPeriod"/>
            </a:pPr>
            <a:r>
              <a:rPr lang="en-GB" sz="2000">
                <a:solidFill>
                  <a:schemeClr val="dk1"/>
                </a:solidFill>
                <a:latin typeface="Comic Sans MS"/>
                <a:ea typeface="Comic Sans MS"/>
                <a:cs typeface="Comic Sans MS"/>
                <a:sym typeface="Comic Sans MS"/>
              </a:rPr>
              <a:t>Addition and subtraction</a:t>
            </a:r>
            <a:endParaRPr>
              <a:solidFill>
                <a:schemeClr val="dk1"/>
              </a:solidFill>
            </a:endParaRPr>
          </a:p>
          <a:p>
            <a:pPr indent="-317500" lvl="0" marL="457200" rtl="0" algn="l">
              <a:spcBef>
                <a:spcPts val="0"/>
              </a:spcBef>
              <a:spcAft>
                <a:spcPts val="0"/>
              </a:spcAft>
              <a:buSzPts val="1400"/>
              <a:buFont typeface="Comic Sans MS"/>
              <a:buAutoNum type="arabicPeriod"/>
            </a:pPr>
            <a:r>
              <a:rPr lang="en-GB" sz="2000">
                <a:solidFill>
                  <a:schemeClr val="dk1"/>
                </a:solidFill>
                <a:latin typeface="Comic Sans MS"/>
                <a:ea typeface="Comic Sans MS"/>
                <a:cs typeface="Comic Sans MS"/>
                <a:sym typeface="Comic Sans MS"/>
              </a:rPr>
              <a:t>Multiplication and Division (long multiplication method)</a:t>
            </a:r>
            <a:endParaRPr>
              <a:solidFill>
                <a:schemeClr val="dk1"/>
              </a:solidFill>
            </a:endParaRPr>
          </a:p>
          <a:p>
            <a:pPr indent="-317500" lvl="0" marL="457200" rtl="0" algn="l">
              <a:spcBef>
                <a:spcPts val="0"/>
              </a:spcBef>
              <a:spcAft>
                <a:spcPts val="0"/>
              </a:spcAft>
              <a:buSzPts val="1400"/>
              <a:buFont typeface="Comic Sans MS"/>
              <a:buAutoNum type="arabicPeriod"/>
            </a:pPr>
            <a:r>
              <a:rPr lang="en-GB" sz="2000">
                <a:solidFill>
                  <a:schemeClr val="dk1"/>
                </a:solidFill>
                <a:latin typeface="Comic Sans MS"/>
                <a:ea typeface="Comic Sans MS"/>
                <a:cs typeface="Comic Sans MS"/>
                <a:sym typeface="Comic Sans MS"/>
              </a:rPr>
              <a:t>Investigating word problems </a:t>
            </a:r>
            <a:endParaRPr>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31"/>
          <p:cNvPicPr preferRelativeResize="0"/>
          <p:nvPr/>
        </p:nvPicPr>
        <p:blipFill rotWithShape="1">
          <a:blip r:embed="rId3">
            <a:alphaModFix/>
          </a:blip>
          <a:srcRect b="0" l="0" r="0" t="0"/>
          <a:stretch/>
        </p:blipFill>
        <p:spPr>
          <a:xfrm>
            <a:off x="-4" y="0"/>
            <a:ext cx="9143998" cy="5143500"/>
          </a:xfrm>
          <a:prstGeom prst="rect">
            <a:avLst/>
          </a:prstGeom>
          <a:noFill/>
          <a:ln>
            <a:noFill/>
          </a:ln>
        </p:spPr>
      </p:pic>
      <p:sp>
        <p:nvSpPr>
          <p:cNvPr id="146" name="Google Shape;146;p31"/>
          <p:cNvSpPr txBox="1"/>
          <p:nvPr/>
        </p:nvSpPr>
        <p:spPr>
          <a:xfrm>
            <a:off x="4369800" y="2110825"/>
            <a:ext cx="30000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t>https://www.youtube.com/watch?v=SG8XmhcSBHI</a:t>
            </a:r>
            <a:endParaRPr sz="2300"/>
          </a:p>
        </p:txBody>
      </p:sp>
      <p:sp>
        <p:nvSpPr>
          <p:cNvPr id="147" name="Google Shape;147;p31"/>
          <p:cNvSpPr txBox="1"/>
          <p:nvPr/>
        </p:nvSpPr>
        <p:spPr>
          <a:xfrm>
            <a:off x="4307350" y="665000"/>
            <a:ext cx="3302400" cy="161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100" u="sng">
                <a:solidFill>
                  <a:srgbClr val="FF0000"/>
                </a:solidFill>
                <a:latin typeface="Comic Sans MS"/>
                <a:ea typeface="Comic Sans MS"/>
                <a:cs typeface="Comic Sans MS"/>
                <a:sym typeface="Comic Sans MS"/>
              </a:rPr>
              <a:t>Maths Long Multiplication Method</a:t>
            </a:r>
            <a:endParaRPr sz="900"/>
          </a:p>
        </p:txBody>
      </p:sp>
      <p:sp>
        <p:nvSpPr>
          <p:cNvPr id="148" name="Google Shape;148;p31"/>
          <p:cNvSpPr txBox="1"/>
          <p:nvPr/>
        </p:nvSpPr>
        <p:spPr>
          <a:xfrm>
            <a:off x="4521000" y="32215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9" name="Google Shape;149;p31"/>
          <p:cNvSpPr txBox="1"/>
          <p:nvPr/>
        </p:nvSpPr>
        <p:spPr>
          <a:xfrm>
            <a:off x="2619850" y="851075"/>
            <a:ext cx="1687500" cy="178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5200"/>
              <a:t>2 6</a:t>
            </a:r>
            <a:endParaRPr sz="5200"/>
          </a:p>
          <a:p>
            <a:pPr indent="0" lvl="0" marL="0" rtl="0" algn="l">
              <a:spcBef>
                <a:spcPts val="0"/>
              </a:spcBef>
              <a:spcAft>
                <a:spcPts val="0"/>
              </a:spcAft>
              <a:buNone/>
            </a:pPr>
            <a:r>
              <a:rPr lang="en-GB" sz="5200" u="sng"/>
              <a:t>1 4 x</a:t>
            </a:r>
            <a:endParaRPr sz="5200" u="sng"/>
          </a:p>
        </p:txBody>
      </p:sp>
      <p:pic>
        <p:nvPicPr>
          <p:cNvPr id="150" name="Google Shape;150;p31"/>
          <p:cNvPicPr preferRelativeResize="0"/>
          <p:nvPr/>
        </p:nvPicPr>
        <p:blipFill>
          <a:blip r:embed="rId4">
            <a:alphaModFix/>
          </a:blip>
          <a:stretch>
            <a:fillRect/>
          </a:stretch>
        </p:blipFill>
        <p:spPr>
          <a:xfrm>
            <a:off x="614275" y="3301344"/>
            <a:ext cx="3302401" cy="1498991"/>
          </a:xfrm>
          <a:prstGeom prst="rect">
            <a:avLst/>
          </a:prstGeom>
          <a:noFill/>
          <a:ln>
            <a:noFill/>
          </a:ln>
        </p:spPr>
      </p:pic>
      <p:sp>
        <p:nvSpPr>
          <p:cNvPr id="151" name="Google Shape;151;p31"/>
          <p:cNvSpPr txBox="1"/>
          <p:nvPr/>
        </p:nvSpPr>
        <p:spPr>
          <a:xfrm>
            <a:off x="3916675" y="3357625"/>
            <a:ext cx="30000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100" u="sng">
                <a:solidFill>
                  <a:srgbClr val="FF0000"/>
                </a:solidFill>
                <a:latin typeface="Comic Sans MS"/>
                <a:ea typeface="Comic Sans MS"/>
                <a:cs typeface="Comic Sans MS"/>
                <a:sym typeface="Comic Sans MS"/>
              </a:rPr>
              <a:t>Maths Bus Stop Method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32"/>
          <p:cNvPicPr preferRelativeResize="0"/>
          <p:nvPr/>
        </p:nvPicPr>
        <p:blipFill rotWithShape="1">
          <a:blip r:embed="rId3">
            <a:alphaModFix/>
          </a:blip>
          <a:srcRect b="0" l="0" r="0" t="0"/>
          <a:stretch/>
        </p:blipFill>
        <p:spPr>
          <a:xfrm>
            <a:off x="-4" y="0"/>
            <a:ext cx="9143998" cy="5143500"/>
          </a:xfrm>
          <a:prstGeom prst="rect">
            <a:avLst/>
          </a:prstGeom>
          <a:noFill/>
          <a:ln>
            <a:noFill/>
          </a:ln>
        </p:spPr>
      </p:pic>
      <p:sp>
        <p:nvSpPr>
          <p:cNvPr id="157" name="Google Shape;157;p32"/>
          <p:cNvSpPr txBox="1"/>
          <p:nvPr/>
        </p:nvSpPr>
        <p:spPr>
          <a:xfrm>
            <a:off x="1227300" y="969700"/>
            <a:ext cx="70782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dk1"/>
                </a:solidFill>
                <a:latin typeface="Comic Sans MS"/>
                <a:ea typeface="Comic Sans MS"/>
                <a:cs typeface="Comic Sans MS"/>
                <a:sym typeface="Comic Sans MS"/>
              </a:rPr>
              <a:t>Science</a:t>
            </a:r>
            <a:endParaRPr b="1">
              <a:solidFill>
                <a:schemeClr val="dk1"/>
              </a:solidFill>
            </a:endParaRPr>
          </a:p>
          <a:p>
            <a:pPr indent="0" lvl="0" marL="0" rtl="0" algn="l">
              <a:spcBef>
                <a:spcPts val="0"/>
              </a:spcBef>
              <a:spcAft>
                <a:spcPts val="0"/>
              </a:spcAft>
              <a:buNone/>
            </a:pPr>
            <a:r>
              <a:t/>
            </a:r>
            <a:endParaRPr sz="1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GB" sz="1800">
                <a:solidFill>
                  <a:schemeClr val="dk1"/>
                </a:solidFill>
                <a:latin typeface="Comic Sans MS"/>
                <a:ea typeface="Comic Sans MS"/>
                <a:cs typeface="Comic Sans MS"/>
                <a:sym typeface="Comic Sans MS"/>
              </a:rPr>
              <a:t>This term we will be investigating ‘States of Matter</a:t>
            </a:r>
            <a:r>
              <a:rPr lang="en-GB" sz="1800">
                <a:solidFill>
                  <a:schemeClr val="dk1"/>
                </a:solidFill>
                <a:latin typeface="Comic Sans MS"/>
                <a:ea typeface="Comic Sans MS"/>
                <a:cs typeface="Comic Sans MS"/>
                <a:sym typeface="Comic Sans MS"/>
              </a:rPr>
              <a:t>’ focusing </a:t>
            </a:r>
            <a:endParaRPr sz="1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GB" sz="1800">
                <a:solidFill>
                  <a:schemeClr val="dk1"/>
                </a:solidFill>
                <a:latin typeface="Comic Sans MS"/>
                <a:ea typeface="Comic Sans MS"/>
                <a:cs typeface="Comic Sans MS"/>
                <a:sym typeface="Comic Sans MS"/>
              </a:rPr>
              <a:t>on solids, liquids and gases.</a:t>
            </a:r>
            <a:endParaRPr>
              <a:solidFill>
                <a:schemeClr val="dk1"/>
              </a:solidFill>
            </a:endParaRPr>
          </a:p>
          <a:p>
            <a:pPr indent="0" lvl="0" marL="0" rtl="0" algn="l">
              <a:spcBef>
                <a:spcPts val="0"/>
              </a:spcBef>
              <a:spcAft>
                <a:spcPts val="0"/>
              </a:spcAft>
              <a:buNone/>
            </a:pPr>
            <a:r>
              <a:rPr lang="en-GB" sz="1800">
                <a:solidFill>
                  <a:schemeClr val="dk1"/>
                </a:solidFill>
                <a:latin typeface="Comic Sans MS"/>
                <a:ea typeface="Comic Sans MS"/>
                <a:cs typeface="Comic Sans MS"/>
                <a:sym typeface="Comic Sans MS"/>
              </a:rPr>
              <a:t>Children will be writing scientific reports and learning lots of scientific vocabulary.   </a:t>
            </a:r>
            <a:endParaRPr sz="1800">
              <a:solidFill>
                <a:schemeClr val="dk1"/>
              </a:solidFill>
              <a:latin typeface="Comic Sans MS"/>
              <a:ea typeface="Comic Sans MS"/>
              <a:cs typeface="Comic Sans MS"/>
              <a:sym typeface="Comic Sans MS"/>
            </a:endParaRPr>
          </a:p>
        </p:txBody>
      </p:sp>
      <p:pic>
        <p:nvPicPr>
          <p:cNvPr id="158" name="Google Shape;158;p32"/>
          <p:cNvPicPr preferRelativeResize="0"/>
          <p:nvPr/>
        </p:nvPicPr>
        <p:blipFill rotWithShape="1">
          <a:blip r:embed="rId4">
            <a:alphaModFix/>
          </a:blip>
          <a:srcRect b="0" l="0" r="0" t="0"/>
          <a:stretch/>
        </p:blipFill>
        <p:spPr>
          <a:xfrm>
            <a:off x="3766275" y="3141250"/>
            <a:ext cx="2157825" cy="1029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33"/>
          <p:cNvPicPr preferRelativeResize="0"/>
          <p:nvPr/>
        </p:nvPicPr>
        <p:blipFill rotWithShape="1">
          <a:blip r:embed="rId3">
            <a:alphaModFix/>
          </a:blip>
          <a:srcRect b="0" l="0" r="0" t="0"/>
          <a:stretch/>
        </p:blipFill>
        <p:spPr>
          <a:xfrm>
            <a:off x="-4" y="0"/>
            <a:ext cx="9143998" cy="5143500"/>
          </a:xfrm>
          <a:prstGeom prst="rect">
            <a:avLst/>
          </a:prstGeom>
          <a:noFill/>
          <a:ln>
            <a:noFill/>
          </a:ln>
        </p:spPr>
      </p:pic>
      <p:sp>
        <p:nvSpPr>
          <p:cNvPr id="164" name="Google Shape;164;p33"/>
          <p:cNvSpPr txBox="1"/>
          <p:nvPr/>
        </p:nvSpPr>
        <p:spPr>
          <a:xfrm>
            <a:off x="1045600" y="869725"/>
            <a:ext cx="6083400" cy="7098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5200"/>
              <a:buFont typeface="Arial"/>
              <a:buNone/>
            </a:pPr>
            <a:r>
              <a:t/>
            </a:r>
            <a:endParaRPr b="0" i="0" sz="5200" u="none" cap="none" strike="noStrike">
              <a:solidFill>
                <a:srgbClr val="FF0000"/>
              </a:solidFill>
              <a:latin typeface="Comic Sans MS"/>
              <a:ea typeface="Comic Sans MS"/>
              <a:cs typeface="Comic Sans MS"/>
              <a:sym typeface="Comic Sans MS"/>
            </a:endParaRPr>
          </a:p>
        </p:txBody>
      </p:sp>
      <p:sp>
        <p:nvSpPr>
          <p:cNvPr id="165" name="Google Shape;165;p33"/>
          <p:cNvSpPr txBox="1"/>
          <p:nvPr/>
        </p:nvSpPr>
        <p:spPr>
          <a:xfrm>
            <a:off x="1394125" y="911975"/>
            <a:ext cx="6083400" cy="70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GB" sz="3600" u="sng" cap="none" strike="noStrike">
                <a:solidFill>
                  <a:srgbClr val="FF0000"/>
                </a:solidFill>
                <a:latin typeface="Comic Sans MS"/>
                <a:ea typeface="Comic Sans MS"/>
                <a:cs typeface="Comic Sans MS"/>
                <a:sym typeface="Comic Sans MS"/>
              </a:rPr>
              <a:t>Autumn Term Plan - Other</a:t>
            </a:r>
            <a:endParaRPr b="0" i="0" sz="3600" u="sng" cap="none" strike="noStrike">
              <a:solidFill>
                <a:srgbClr val="FF0000"/>
              </a:solidFill>
              <a:latin typeface="Comic Sans MS"/>
              <a:ea typeface="Comic Sans MS"/>
              <a:cs typeface="Comic Sans MS"/>
              <a:sym typeface="Comic Sans MS"/>
            </a:endParaRPr>
          </a:p>
          <a:p>
            <a:pPr indent="0" lvl="0" marL="0" marR="0" rtl="0" algn="just">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Comic Sans MS"/>
              <a:ea typeface="Comic Sans MS"/>
              <a:cs typeface="Comic Sans MS"/>
              <a:sym typeface="Comic Sans MS"/>
            </a:endParaRPr>
          </a:p>
          <a:p>
            <a:pPr indent="0" lvl="0" marL="0" rtl="0" algn="l">
              <a:spcBef>
                <a:spcPts val="0"/>
              </a:spcBef>
              <a:spcAft>
                <a:spcPts val="0"/>
              </a:spcAft>
              <a:buClr>
                <a:schemeClr val="dk1"/>
              </a:buClr>
              <a:buFont typeface="Arial"/>
              <a:buNone/>
            </a:pPr>
            <a:r>
              <a:rPr lang="en-GB" sz="1800">
                <a:solidFill>
                  <a:schemeClr val="dk1"/>
                </a:solidFill>
                <a:latin typeface="Comic Sans MS"/>
                <a:ea typeface="Comic Sans MS"/>
                <a:cs typeface="Comic Sans MS"/>
                <a:sym typeface="Comic Sans MS"/>
              </a:rPr>
              <a:t>Our history topic this half term is Ancient Egyptians. </a:t>
            </a:r>
            <a:endParaRPr>
              <a:solidFill>
                <a:schemeClr val="dk1"/>
              </a:solidFill>
            </a:endParaRPr>
          </a:p>
          <a:p>
            <a:pPr indent="0" lvl="0" marL="0" rtl="0" algn="l">
              <a:spcBef>
                <a:spcPts val="0"/>
              </a:spcBef>
              <a:spcAft>
                <a:spcPts val="0"/>
              </a:spcAft>
              <a:buClr>
                <a:schemeClr val="dk1"/>
              </a:buClr>
              <a:buFont typeface="Arial"/>
              <a:buNone/>
            </a:pPr>
            <a:r>
              <a:rPr lang="en-GB" sz="1800">
                <a:solidFill>
                  <a:schemeClr val="dk1"/>
                </a:solidFill>
                <a:latin typeface="Comic Sans MS"/>
                <a:ea typeface="Comic Sans MS"/>
                <a:cs typeface="Comic Sans MS"/>
                <a:sym typeface="Comic Sans MS"/>
              </a:rPr>
              <a:t>Children will be looking at what life was like back then for the ancient Egyptian people, Egyptian Gods and learning about the mystery surrounding Tutankhamun. The half term homework project is based around this topic. </a:t>
            </a:r>
            <a:endParaRPr sz="1800">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Font typeface="Arial"/>
              <a:buNone/>
            </a:pPr>
            <a:r>
              <a:t/>
            </a:r>
            <a:endParaRPr sz="1800">
              <a:solidFill>
                <a:schemeClr val="dk1"/>
              </a:solidFill>
              <a:latin typeface="Comic Sans MS"/>
              <a:ea typeface="Comic Sans MS"/>
              <a:cs typeface="Comic Sans MS"/>
              <a:sym typeface="Comic Sans MS"/>
            </a:endParaRPr>
          </a:p>
          <a:p>
            <a:pPr indent="0" lvl="0" marL="0" marR="0" rtl="0" algn="just">
              <a:lnSpc>
                <a:spcPct val="150000"/>
              </a:lnSpc>
              <a:spcBef>
                <a:spcPts val="0"/>
              </a:spcBef>
              <a:spcAft>
                <a:spcPts val="0"/>
              </a:spcAft>
              <a:buClr>
                <a:srgbClr val="000000"/>
              </a:buClr>
              <a:buSzPts val="1400"/>
              <a:buFont typeface="Arial"/>
              <a:buNone/>
            </a:pPr>
            <a:r>
              <a:rPr lang="en-GB" sz="1800">
                <a:latin typeface="Comic Sans MS"/>
                <a:ea typeface="Comic Sans MS"/>
                <a:cs typeface="Comic Sans MS"/>
                <a:sym typeface="Comic Sans MS"/>
              </a:rPr>
              <a:t>Art - Architecture</a:t>
            </a:r>
            <a:endParaRPr b="0" i="0" sz="18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400"/>
              <a:buFont typeface="Arial"/>
              <a:buNone/>
            </a:pPr>
            <a:r>
              <a:rPr b="0" i="0" lang="en-GB" sz="1400" u="none" cap="none" strike="noStrike">
                <a:solidFill>
                  <a:srgbClr val="000000"/>
                </a:solidFill>
                <a:latin typeface="Comic Sans MS"/>
                <a:ea typeface="Comic Sans MS"/>
                <a:cs typeface="Comic Sans MS"/>
                <a:sym typeface="Comic Sans MS"/>
              </a:rPr>
              <a:t>	</a:t>
            </a:r>
            <a:endParaRPr b="0" i="0" sz="1400" u="none" cap="none" strike="noStrike">
              <a:solidFill>
                <a:srgbClr val="000000"/>
              </a:solidFill>
              <a:latin typeface="Comic Sans MS"/>
              <a:ea typeface="Comic Sans MS"/>
              <a:cs typeface="Comic Sans MS"/>
              <a:sym typeface="Comic Sans MS"/>
            </a:endParaRPr>
          </a:p>
        </p:txBody>
      </p:sp>
      <p:pic>
        <p:nvPicPr>
          <p:cNvPr id="166" name="Google Shape;166;p33"/>
          <p:cNvPicPr preferRelativeResize="0"/>
          <p:nvPr/>
        </p:nvPicPr>
        <p:blipFill rotWithShape="1">
          <a:blip r:embed="rId4">
            <a:alphaModFix/>
          </a:blip>
          <a:srcRect b="0" l="0" r="0" t="0"/>
          <a:stretch/>
        </p:blipFill>
        <p:spPr>
          <a:xfrm>
            <a:off x="7399358" y="1425550"/>
            <a:ext cx="1525473" cy="229237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