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embeddedFontLst>
    <p:embeddedFont>
      <p:font typeface="Comic Neue"/>
      <p:regular r:id="rId28"/>
      <p:bold r:id="rId29"/>
      <p:italic r:id="rId30"/>
      <p:boldItalic r:id="rId31"/>
    </p:embeddedFont>
    <p:embeddedFont>
      <p:font typeface="Noto Sans Symbols"/>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0FED6D8-13A8-4DCD-8E57-C9DDEAEC2A81}">
  <a:tblStyle styleId="{70FED6D8-13A8-4DCD-8E57-C9DDEAEC2A81}"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8401CC2D-2B02-4E3D-85F8-D3727CF5725C}" styleName="Table_1">
    <a:wholeTbl>
      <a:tcTxStyle b="off" i="off">
        <a:font>
          <a:latin typeface="Trebuchet MS"/>
          <a:ea typeface="Trebuchet MS"/>
          <a:cs typeface="Trebuchet M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BE8E7"/>
          </a:solidFill>
        </a:fill>
      </a:tcStyle>
    </a:wholeTbl>
    <a:band1H>
      <a:tcTxStyle b="off" i="off"/>
      <a:tcStyle>
        <a:fill>
          <a:solidFill>
            <a:srgbClr val="F6CECB"/>
          </a:solidFill>
        </a:fill>
      </a:tcStyle>
    </a:band1H>
    <a:band2H>
      <a:tcTxStyle b="off" i="off"/>
    </a:band2H>
    <a:band1V>
      <a:tcTxStyle b="off" i="off"/>
      <a:tcStyle>
        <a:fill>
          <a:solidFill>
            <a:srgbClr val="F6CECB"/>
          </a:solidFill>
        </a:fill>
      </a:tcStyle>
    </a:band1V>
    <a:band2V>
      <a:tcTxStyle b="off" i="off"/>
    </a:band2V>
    <a:lastCol>
      <a:tcTxStyle b="on" i="off">
        <a:font>
          <a:latin typeface="Trebuchet MS"/>
          <a:ea typeface="Trebuchet MS"/>
          <a:cs typeface="Trebuchet MS"/>
        </a:font>
        <a:schemeClr val="lt1"/>
      </a:tcTxStyle>
      <a:tcStyle>
        <a:fill>
          <a:solidFill>
            <a:schemeClr val="accent1"/>
          </a:solidFill>
        </a:fill>
      </a:tcStyle>
    </a:lastCol>
    <a:firstCol>
      <a:tcTxStyle b="on" i="off">
        <a:font>
          <a:latin typeface="Trebuchet MS"/>
          <a:ea typeface="Trebuchet MS"/>
          <a:cs typeface="Trebuchet MS"/>
        </a:font>
        <a:schemeClr val="lt1"/>
      </a:tcTxStyle>
      <a:tcStyle>
        <a:fill>
          <a:solidFill>
            <a:schemeClr val="accent1"/>
          </a:solidFill>
        </a:fill>
      </a:tcStyle>
    </a:firstCol>
    <a:lastRow>
      <a:tcTxStyle b="on" i="off">
        <a:font>
          <a:latin typeface="Trebuchet MS"/>
          <a:ea typeface="Trebuchet MS"/>
          <a:cs typeface="Trebuchet M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Trebuchet MS"/>
          <a:ea typeface="Trebuchet MS"/>
          <a:cs typeface="Trebuchet M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ComicNeue-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omicNeue-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omicNeue-boldItalic.fntdata"/><Relationship Id="rId30" Type="http://schemas.openxmlformats.org/officeDocument/2006/relationships/font" Target="fonts/ComicNeue-italic.fntdata"/><Relationship Id="rId11" Type="http://schemas.openxmlformats.org/officeDocument/2006/relationships/slide" Target="slides/slide6.xml"/><Relationship Id="rId33" Type="http://schemas.openxmlformats.org/officeDocument/2006/relationships/font" Target="fonts/NotoSansSymbols-bold.fntdata"/><Relationship Id="rId10" Type="http://schemas.openxmlformats.org/officeDocument/2006/relationships/slide" Target="slides/slide5.xml"/><Relationship Id="rId32" Type="http://schemas.openxmlformats.org/officeDocument/2006/relationships/font" Target="fonts/NotoSansSymbols-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9" name="Google Shape;20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 name="Google Shape;21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0" name="Google Shape;22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5" name="Google Shape;22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0" name="Google Shape;23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5" name="Google Shape;23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0" name="Google Shape;24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5" name="Google Shape;24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1" name="Google Shape;25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 name="Google Shape;256;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 name="Google Shape;17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4" name="Google Shape;18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9" name="Google Shape;18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2"/>
          <p:cNvGrpSpPr/>
          <p:nvPr/>
        </p:nvGrpSpPr>
        <p:grpSpPr>
          <a:xfrm>
            <a:off x="0" y="-8467"/>
            <a:ext cx="12192000" cy="6866467"/>
            <a:chOff x="0" y="-8467"/>
            <a:chExt cx="12192000" cy="6866467"/>
          </a:xfrm>
        </p:grpSpPr>
        <p:cxnSp>
          <p:nvCxnSpPr>
            <p:cNvPr id="24" name="Google Shape;24;p2"/>
            <p:cNvCxnSpPr/>
            <p:nvPr/>
          </p:nvCxnSpPr>
          <p:spPr>
            <a:xfrm>
              <a:off x="9371012" y="0"/>
              <a:ext cx="1219200" cy="6858000"/>
            </a:xfrm>
            <a:prstGeom prst="straightConnector1">
              <a:avLst/>
            </a:prstGeom>
            <a:noFill/>
            <a:ln cap="flat" cmpd="sng" w="9525">
              <a:solidFill>
                <a:schemeClr val="accent1">
                  <a:alpha val="69411"/>
                </a:schemeClr>
              </a:solidFill>
              <a:prstDash val="solid"/>
              <a:round/>
              <a:headEnd len="sm" w="sm" type="none"/>
              <a:tailEnd len="sm" w="sm" type="none"/>
            </a:ln>
          </p:spPr>
        </p:cxnSp>
        <p:cxnSp>
          <p:nvCxnSpPr>
            <p:cNvPr id="25" name="Google Shape;25;p2"/>
            <p:cNvCxnSpPr/>
            <p:nvPr/>
          </p:nvCxnSpPr>
          <p:spPr>
            <a:xfrm flipH="1">
              <a:off x="7425267" y="3681413"/>
              <a:ext cx="4763558" cy="3176587"/>
            </a:xfrm>
            <a:prstGeom prst="straightConnector1">
              <a:avLst/>
            </a:prstGeom>
            <a:noFill/>
            <a:ln cap="flat" cmpd="sng" w="9525">
              <a:solidFill>
                <a:schemeClr val="accent1">
                  <a:alpha val="69411"/>
                </a:schemeClr>
              </a:solidFill>
              <a:prstDash val="solid"/>
              <a:round/>
              <a:headEnd len="sm" w="sm" type="none"/>
              <a:tailEnd len="sm" w="sm" type="none"/>
            </a:ln>
          </p:spPr>
        </p:cxnSp>
        <p:sp>
          <p:nvSpPr>
            <p:cNvPr id="26" name="Google Shape;26;p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294"/>
              </a:schemeClr>
            </a:solidFill>
            <a:ln>
              <a:noFill/>
            </a:ln>
          </p:spPr>
        </p:sp>
        <p:sp>
          <p:nvSpPr>
            <p:cNvPr id="27" name="Google Shape;27;p2"/>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2"/>
            <p:cNvSpPr/>
            <p:nvPr/>
          </p:nvSpPr>
          <p:spPr>
            <a:xfrm>
              <a:off x="8932333" y="3048000"/>
              <a:ext cx="3259667" cy="3810000"/>
            </a:xfrm>
            <a:prstGeom prst="triangle">
              <a:avLst>
                <a:gd fmla="val 100000" name="adj"/>
              </a:avLst>
            </a:prstGeom>
            <a:solidFill>
              <a:schemeClr val="accent1">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B43512">
                <a:alpha val="49411"/>
              </a:srgbClr>
            </a:solidFill>
            <a:ln>
              <a:noFill/>
            </a:ln>
          </p:spPr>
        </p:sp>
        <p:sp>
          <p:nvSpPr>
            <p:cNvPr id="30" name="Google Shape;30;p2"/>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43512">
                <a:alpha val="69411"/>
              </a:srgbClr>
            </a:solidFill>
            <a:ln>
              <a:noFill/>
            </a:ln>
          </p:spPr>
        </p:sp>
        <p:sp>
          <p:nvSpPr>
            <p:cNvPr id="31" name="Google Shape;31;p2"/>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78230C">
                <a:alpha val="80000"/>
              </a:srgbClr>
            </a:solidFill>
            <a:ln>
              <a:noFill/>
            </a:ln>
          </p:spPr>
        </p:sp>
        <p:sp>
          <p:nvSpPr>
            <p:cNvPr id="32" name="Google Shape;32;p2"/>
            <p:cNvSpPr/>
            <p:nvPr/>
          </p:nvSpPr>
          <p:spPr>
            <a:xfrm>
              <a:off x="10371666" y="3589867"/>
              <a:ext cx="1817159" cy="3268133"/>
            </a:xfrm>
            <a:prstGeom prst="triangle">
              <a:avLst>
                <a:gd fmla="val 100000" name="adj"/>
              </a:avLst>
            </a:prstGeom>
            <a:solidFill>
              <a:srgbClr val="78230C">
                <a:alpha val="6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
            <p:cNvSpPr/>
            <p:nvPr/>
          </p:nvSpPr>
          <p:spPr>
            <a:xfrm rot="10800000">
              <a:off x="0" y="0"/>
              <a:ext cx="842596" cy="5666154"/>
            </a:xfrm>
            <a:prstGeom prst="triangle">
              <a:avLst>
                <a:gd fmla="val 100000" name="adj"/>
              </a:avLst>
            </a:prstGeom>
            <a:solidFill>
              <a:srgbClr val="B43512">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 name="Google Shape;34;p2"/>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rgbClr val="B43512"/>
              </a:buClr>
              <a:buSzPts val="5400"/>
              <a:buFont typeface="Trebuchet MS"/>
              <a:buNone/>
              <a:defRPr sz="5400">
                <a:solidFill>
                  <a:srgbClr val="B4351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36" name="Google Shape;36;p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11"/>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B43512"/>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1"/>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93" name="Google Shape;93;p1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12"/>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B43512"/>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2"/>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280"/>
              <a:buFont typeface="Trebuchet MS"/>
              <a:buNone/>
              <a:defRPr sz="1600">
                <a:solidFill>
                  <a:srgbClr val="7F7F7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99" name="Google Shape;99;p12"/>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0" name="Google Shape;100;p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
        <p:nvSpPr>
          <p:cNvPr id="103" name="Google Shape;103;p12"/>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GB" sz="8000" u="none" cap="none" strike="noStrike">
                <a:solidFill>
                  <a:schemeClr val="accen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4" name="Google Shape;104;p12"/>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GB" sz="8000" u="none" cap="none" strike="noStrike">
                <a:solidFill>
                  <a:schemeClr val="accen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13"/>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B43512"/>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8" name="Google Shape;108;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14"/>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B43512"/>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4"/>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rgbClr val="3F3F3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14" name="Google Shape;114;p14"/>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5" name="Google Shape;115;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
        <p:nvSpPr>
          <p:cNvPr id="118" name="Google Shape;118;p14"/>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GB" sz="8000" u="none" cap="none" strike="noStrike">
                <a:solidFill>
                  <a:schemeClr val="accen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9" name="Google Shape;119;p14"/>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GB" sz="8000" u="none" cap="none" strike="noStrike">
                <a:solidFill>
                  <a:schemeClr val="accen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15"/>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B43512"/>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15"/>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chemeClr val="accent1"/>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23" name="Google Shape;123;p15"/>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24" name="Google Shape;124;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1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B4351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6"/>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0" name="Google Shape;130;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17"/>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B4351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17"/>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6" name="Google Shape;136;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 name="Shape 39"/>
        <p:cNvGrpSpPr/>
        <p:nvPr/>
      </p:nvGrpSpPr>
      <p:grpSpPr>
        <a:xfrm>
          <a:off x="0" y="0"/>
          <a:ext cx="0" cy="0"/>
          <a:chOff x="0" y="0"/>
          <a:chExt cx="0" cy="0"/>
        </a:xfrm>
      </p:grpSpPr>
      <p:sp>
        <p:nvSpPr>
          <p:cNvPr id="40" name="Google Shape;40;p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3" name="Shape 43"/>
        <p:cNvGrpSpPr/>
        <p:nvPr/>
      </p:nvGrpSpPr>
      <p:grpSpPr>
        <a:xfrm>
          <a:off x="0" y="0"/>
          <a:ext cx="0" cy="0"/>
          <a:chOff x="0" y="0"/>
          <a:chExt cx="0" cy="0"/>
        </a:xfrm>
      </p:grpSpPr>
      <p:sp>
        <p:nvSpPr>
          <p:cNvPr id="44" name="Google Shape;44;p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B4351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6" name="Google Shape;46;p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sp>
        <p:nvSpPr>
          <p:cNvPr id="50" name="Google Shape;50;p5"/>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B43512"/>
              </a:buClr>
              <a:buSzPts val="4000"/>
              <a:buFont typeface="Trebuchet MS"/>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52" name="Google Shape;52;p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B4351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6"/>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8" name="Google Shape;58;p6"/>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9" name="Google Shape;59;p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B43512"/>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7"/>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5" name="Google Shape;65;p7"/>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6" name="Google Shape;66;p7"/>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7" name="Google Shape;67;p7"/>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8" name="Google Shape;68;p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B4351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9"/>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B43512"/>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9"/>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9" name="Google Shape;79;p9"/>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1120"/>
              <a:buNone/>
              <a:defRPr sz="1400"/>
            </a:lvl2pPr>
            <a:lvl3pPr indent="-228600" lvl="2" marL="1371600" algn="l">
              <a:lnSpc>
                <a:spcPct val="100000"/>
              </a:lnSpc>
              <a:spcBef>
                <a:spcPts val="1000"/>
              </a:spcBef>
              <a:spcAft>
                <a:spcPts val="0"/>
              </a:spcAft>
              <a:buSzPts val="960"/>
              <a:buNone/>
              <a:defRPr sz="1200"/>
            </a:lvl3pPr>
            <a:lvl4pPr indent="-228600" lvl="3" marL="1828800" algn="l">
              <a:lnSpc>
                <a:spcPct val="100000"/>
              </a:lnSpc>
              <a:spcBef>
                <a:spcPts val="1000"/>
              </a:spcBef>
              <a:spcAft>
                <a:spcPts val="0"/>
              </a:spcAft>
              <a:buSzPts val="800"/>
              <a:buNone/>
              <a:defRPr sz="1000"/>
            </a:lvl4pPr>
            <a:lvl5pPr indent="-228600" lvl="4" marL="2286000" algn="l">
              <a:lnSpc>
                <a:spcPct val="100000"/>
              </a:lnSpc>
              <a:spcBef>
                <a:spcPts val="1000"/>
              </a:spcBef>
              <a:spcAft>
                <a:spcPts val="0"/>
              </a:spcAft>
              <a:buSzPts val="800"/>
              <a:buNone/>
              <a:defRPr sz="1000"/>
            </a:lvl5pPr>
            <a:lvl6pPr indent="-228600" lvl="5" marL="2743200" algn="l">
              <a:lnSpc>
                <a:spcPct val="100000"/>
              </a:lnSpc>
              <a:spcBef>
                <a:spcPts val="1000"/>
              </a:spcBef>
              <a:spcAft>
                <a:spcPts val="0"/>
              </a:spcAft>
              <a:buSzPts val="800"/>
              <a:buNone/>
              <a:defRPr sz="1000"/>
            </a:lvl6pPr>
            <a:lvl7pPr indent="-228600" lvl="6" marL="3200400" algn="l">
              <a:lnSpc>
                <a:spcPct val="100000"/>
              </a:lnSpc>
              <a:spcBef>
                <a:spcPts val="1000"/>
              </a:spcBef>
              <a:spcAft>
                <a:spcPts val="0"/>
              </a:spcAft>
              <a:buSzPts val="800"/>
              <a:buNone/>
              <a:defRPr sz="1000"/>
            </a:lvl7pPr>
            <a:lvl8pPr indent="-228600" lvl="7" marL="3657600" algn="l">
              <a:lnSpc>
                <a:spcPct val="100000"/>
              </a:lnSpc>
              <a:spcBef>
                <a:spcPts val="1000"/>
              </a:spcBef>
              <a:spcAft>
                <a:spcPts val="0"/>
              </a:spcAft>
              <a:buSzPts val="800"/>
              <a:buNone/>
              <a:defRPr sz="1000"/>
            </a:lvl8pPr>
            <a:lvl9pPr indent="-228600" lvl="8" marL="4114800" algn="l">
              <a:lnSpc>
                <a:spcPct val="100000"/>
              </a:lnSpc>
              <a:spcBef>
                <a:spcPts val="1000"/>
              </a:spcBef>
              <a:spcAft>
                <a:spcPts val="0"/>
              </a:spcAft>
              <a:buSzPts val="800"/>
              <a:buNone/>
              <a:defRPr sz="1000"/>
            </a:lvl9pPr>
          </a:lstStyle>
          <a:p/>
        </p:txBody>
      </p:sp>
      <p:sp>
        <p:nvSpPr>
          <p:cNvPr id="80" name="Google Shape;80;p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10"/>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B43512"/>
              </a:buClr>
              <a:buSzPts val="2400"/>
              <a:buFont typeface="Trebuchet MS"/>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0"/>
          <p:cNvSpPr/>
          <p:nvPr>
            <p:ph idx="2" type="pic"/>
          </p:nvPr>
        </p:nvSpPr>
        <p:spPr>
          <a:xfrm>
            <a:off x="677334" y="609600"/>
            <a:ext cx="8596668" cy="3845718"/>
          </a:xfrm>
          <a:prstGeom prst="rect">
            <a:avLst/>
          </a:prstGeom>
          <a:noFill/>
          <a:ln>
            <a:noFill/>
          </a:ln>
        </p:spPr>
      </p:sp>
      <p:sp>
        <p:nvSpPr>
          <p:cNvPr id="86" name="Google Shape;86;p10"/>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87" name="Google Shape;87;p1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0" y="-8467"/>
            <a:ext cx="12192000" cy="6866467"/>
            <a:chOff x="0" y="-8467"/>
            <a:chExt cx="12192000" cy="6866467"/>
          </a:xfrm>
        </p:grpSpPr>
        <p:cxnSp>
          <p:nvCxnSpPr>
            <p:cNvPr id="7" name="Google Shape;7;p1"/>
            <p:cNvCxnSpPr/>
            <p:nvPr/>
          </p:nvCxnSpPr>
          <p:spPr>
            <a:xfrm>
              <a:off x="9371012" y="0"/>
              <a:ext cx="1219200" cy="6858000"/>
            </a:xfrm>
            <a:prstGeom prst="straightConnector1">
              <a:avLst/>
            </a:prstGeom>
            <a:noFill/>
            <a:ln cap="flat" cmpd="sng" w="9525">
              <a:solidFill>
                <a:schemeClr val="accent1">
                  <a:alpha val="69411"/>
                </a:schemeClr>
              </a:solidFill>
              <a:prstDash val="solid"/>
              <a:round/>
              <a:headEnd len="sm" w="sm" type="none"/>
              <a:tailEnd len="sm" w="sm" type="none"/>
            </a:ln>
          </p:spPr>
        </p:cxnSp>
        <p:cxnSp>
          <p:nvCxnSpPr>
            <p:cNvPr id="8" name="Google Shape;8;p1"/>
            <p:cNvCxnSpPr/>
            <p:nvPr/>
          </p:nvCxnSpPr>
          <p:spPr>
            <a:xfrm flipH="1">
              <a:off x="7425267" y="3681413"/>
              <a:ext cx="4763558" cy="3176587"/>
            </a:xfrm>
            <a:prstGeom prst="straightConnector1">
              <a:avLst/>
            </a:prstGeom>
            <a:noFill/>
            <a:ln cap="flat" cmpd="sng" w="9525">
              <a:solidFill>
                <a:schemeClr val="accent1">
                  <a:alpha val="69411"/>
                </a:schemeClr>
              </a:solidFill>
              <a:prstDash val="solid"/>
              <a:round/>
              <a:headEnd len="sm" w="sm" type="none"/>
              <a:tailEnd len="sm" w="sm" type="none"/>
            </a:ln>
          </p:spPr>
        </p:cxnSp>
        <p:sp>
          <p:nvSpPr>
            <p:cNvPr id="9" name="Google Shape;9;p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294"/>
              </a:schemeClr>
            </a:solidFill>
            <a:ln>
              <a:noFill/>
            </a:ln>
          </p:spPr>
        </p:sp>
        <p:sp>
          <p:nvSpPr>
            <p:cNvPr id="10" name="Google Shape;10;p1"/>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667" cy="3810000"/>
            </a:xfrm>
            <a:prstGeom prst="triangle">
              <a:avLst>
                <a:gd fmla="val 100000" name="adj"/>
              </a:avLst>
            </a:prstGeom>
            <a:solidFill>
              <a:schemeClr val="accent1">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B43512">
                <a:alpha val="49411"/>
              </a:srgbClr>
            </a:solidFill>
            <a:ln>
              <a:noFill/>
            </a:ln>
          </p:spPr>
        </p:sp>
        <p:sp>
          <p:nvSpPr>
            <p:cNvPr id="13" name="Google Shape;13;p1"/>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43512">
                <a:alpha val="69411"/>
              </a:srgbClr>
            </a:solidFill>
            <a:ln>
              <a:noFill/>
            </a:ln>
          </p:spPr>
        </p:sp>
        <p:sp>
          <p:nvSpPr>
            <p:cNvPr id="14" name="Google Shape;14;p1"/>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78230C">
                <a:alpha val="80000"/>
              </a:srgbClr>
            </a:solidFill>
            <a:ln>
              <a:noFill/>
            </a:ln>
          </p:spPr>
        </p:sp>
        <p:sp>
          <p:nvSpPr>
            <p:cNvPr id="15" name="Google Shape;15;p1"/>
            <p:cNvSpPr/>
            <p:nvPr/>
          </p:nvSpPr>
          <p:spPr>
            <a:xfrm>
              <a:off x="10371666" y="3589867"/>
              <a:ext cx="1817159" cy="3268133"/>
            </a:xfrm>
            <a:prstGeom prst="triangle">
              <a:avLst>
                <a:gd fmla="val 100000" name="adj"/>
              </a:avLst>
            </a:prstGeom>
            <a:solidFill>
              <a:srgbClr val="78230C">
                <a:alpha val="6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
            <p:cNvSpPr/>
            <p:nvPr/>
          </p:nvSpPr>
          <p:spPr>
            <a:xfrm>
              <a:off x="0" y="4013200"/>
              <a:ext cx="448733" cy="2844800"/>
            </a:xfrm>
            <a:prstGeom prst="triangle">
              <a:avLst>
                <a:gd fmla="val 0" name="adj"/>
              </a:avLst>
            </a:prstGeom>
            <a:solidFill>
              <a:srgbClr val="B43512">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 name="Google Shape;17;p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rgbClr val="B43512"/>
              </a:buClr>
              <a:buSzPts val="3600"/>
              <a:buFont typeface="Trebuchet MS"/>
              <a:buNone/>
              <a:defRPr b="0" i="0" sz="3600" u="none" cap="none" strike="noStrike">
                <a:solidFill>
                  <a:srgbClr val="B4351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8" name="Google Shape;18;p1"/>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rgbClr val="B43512"/>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lnSpc>
                <a:spcPct val="100000"/>
              </a:lnSpc>
              <a:spcBef>
                <a:spcPts val="1000"/>
              </a:spcBef>
              <a:spcAft>
                <a:spcPts val="0"/>
              </a:spcAft>
              <a:buClr>
                <a:srgbClr val="B43512"/>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lnSpc>
                <a:spcPct val="100000"/>
              </a:lnSpc>
              <a:spcBef>
                <a:spcPts val="1000"/>
              </a:spcBef>
              <a:spcAft>
                <a:spcPts val="0"/>
              </a:spcAft>
              <a:buClr>
                <a:srgbClr val="B43512"/>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lnSpc>
                <a:spcPct val="100000"/>
              </a:lnSpc>
              <a:spcBef>
                <a:spcPts val="1000"/>
              </a:spcBef>
              <a:spcAft>
                <a:spcPts val="0"/>
              </a:spcAft>
              <a:buClr>
                <a:srgbClr val="B43512"/>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lnSpc>
                <a:spcPct val="100000"/>
              </a:lnSpc>
              <a:spcBef>
                <a:spcPts val="1000"/>
              </a:spcBef>
              <a:spcAft>
                <a:spcPts val="0"/>
              </a:spcAft>
              <a:buClr>
                <a:srgbClr val="B43512"/>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lnSpc>
                <a:spcPct val="100000"/>
              </a:lnSpc>
              <a:spcBef>
                <a:spcPts val="1000"/>
              </a:spcBef>
              <a:spcAft>
                <a:spcPts val="0"/>
              </a:spcAft>
              <a:buClr>
                <a:srgbClr val="B43512"/>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lnSpc>
                <a:spcPct val="100000"/>
              </a:lnSpc>
              <a:spcBef>
                <a:spcPts val="1000"/>
              </a:spcBef>
              <a:spcAft>
                <a:spcPts val="0"/>
              </a:spcAft>
              <a:buClr>
                <a:srgbClr val="B43512"/>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lnSpc>
                <a:spcPct val="100000"/>
              </a:lnSpc>
              <a:spcBef>
                <a:spcPts val="1000"/>
              </a:spcBef>
              <a:spcAft>
                <a:spcPts val="0"/>
              </a:spcAft>
              <a:buClr>
                <a:srgbClr val="B43512"/>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lnSpc>
                <a:spcPct val="100000"/>
              </a:lnSpc>
              <a:spcBef>
                <a:spcPts val="1000"/>
              </a:spcBef>
              <a:spcAft>
                <a:spcPts val="0"/>
              </a:spcAft>
              <a:buClr>
                <a:srgbClr val="B43512"/>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B4351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assets.publishing.service.gov.uk/government/uploads/system/uploads/attachment_data/file/740345/2018-19_teacher_assessment_frameworks_at_the_end_of_key_stage_2_WEBHO.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5.png"/><Relationship Id="rId6"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pellingframe.co.uk/" TargetMode="External"/><Relationship Id="rId4" Type="http://schemas.openxmlformats.org/officeDocument/2006/relationships/hyperlink" Target="http://spellingframe.co.u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18"/>
          <p:cNvPicPr preferRelativeResize="0"/>
          <p:nvPr/>
        </p:nvPicPr>
        <p:blipFill rotWithShape="1">
          <a:blip r:embed="rId3">
            <a:alphaModFix/>
          </a:blip>
          <a:srcRect b="18807" l="1437" r="77819" t="5577"/>
          <a:stretch/>
        </p:blipFill>
        <p:spPr>
          <a:xfrm>
            <a:off x="5428683" y="5460069"/>
            <a:ext cx="1334633" cy="1323511"/>
          </a:xfrm>
          <a:prstGeom prst="rect">
            <a:avLst/>
          </a:prstGeom>
          <a:noFill/>
          <a:ln>
            <a:noFill/>
          </a:ln>
        </p:spPr>
      </p:pic>
      <p:sp>
        <p:nvSpPr>
          <p:cNvPr id="144" name="Google Shape;144;p18"/>
          <p:cNvSpPr txBox="1"/>
          <p:nvPr/>
        </p:nvSpPr>
        <p:spPr>
          <a:xfrm>
            <a:off x="2283400" y="1500800"/>
            <a:ext cx="7137600" cy="3786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chemeClr val="dk1"/>
                </a:solidFill>
                <a:latin typeface="Trebuchet MS"/>
                <a:ea typeface="Trebuchet MS"/>
                <a:cs typeface="Trebuchet MS"/>
                <a:sym typeface="Trebuchet MS"/>
              </a:rPr>
              <a:t>St Bernadette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chemeClr val="dk1"/>
                </a:solidFill>
                <a:latin typeface="Trebuchet MS"/>
                <a:ea typeface="Trebuchet MS"/>
                <a:cs typeface="Trebuchet MS"/>
                <a:sym typeface="Trebuchet MS"/>
              </a:rPr>
              <a:t>KS2 SATs Briefing for Parents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rPr lang="en-GB" sz="6000">
                <a:solidFill>
                  <a:schemeClr val="dk1"/>
                </a:solidFill>
                <a:latin typeface="Trebuchet MS"/>
                <a:ea typeface="Trebuchet MS"/>
                <a:cs typeface="Trebuchet MS"/>
                <a:sym typeface="Trebuchet MS"/>
              </a:rPr>
              <a:t>12th February</a:t>
            </a:r>
            <a:r>
              <a:rPr b="0" i="0" lang="en-GB" sz="6000" u="none" cap="none" strike="noStrike">
                <a:solidFill>
                  <a:schemeClr val="dk1"/>
                </a:solidFill>
                <a:latin typeface="Trebuchet MS"/>
                <a:ea typeface="Trebuchet MS"/>
                <a:cs typeface="Trebuchet MS"/>
                <a:sym typeface="Trebuchet MS"/>
              </a:rPr>
              <a:t> 202</a:t>
            </a:r>
            <a:r>
              <a:rPr lang="en-GB" sz="6000">
                <a:solidFill>
                  <a:schemeClr val="dk1"/>
                </a:solidFill>
                <a:latin typeface="Trebuchet MS"/>
                <a:ea typeface="Trebuchet MS"/>
                <a:cs typeface="Trebuchet MS"/>
                <a:sym typeface="Trebuchet MS"/>
              </a:rPr>
              <a:t>4</a:t>
            </a:r>
            <a:endParaRPr b="0" i="0" sz="40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7"/>
          <p:cNvSpPr/>
          <p:nvPr/>
        </p:nvSpPr>
        <p:spPr>
          <a:xfrm>
            <a:off x="497305" y="712270"/>
            <a:ext cx="11694695" cy="575542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rgbClr val="000000"/>
                </a:solidFill>
                <a:latin typeface="Verdana"/>
                <a:ea typeface="Verdana"/>
                <a:cs typeface="Verdana"/>
                <a:sym typeface="Verdana"/>
              </a:rPr>
              <a:t>Reading Test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000000"/>
                </a:solidFill>
                <a:latin typeface="Noto Sans Symbols"/>
                <a:ea typeface="Noto Sans Symbols"/>
                <a:cs typeface="Noto Sans Symbols"/>
                <a:sym typeface="Noto Sans Symbols"/>
              </a:rPr>
              <a:t>🞇</a:t>
            </a:r>
            <a:r>
              <a:rPr b="0" i="0" lang="en-GB" sz="2800" u="none" cap="none" strike="noStrike">
                <a:solidFill>
                  <a:srgbClr val="000000"/>
                </a:solidFill>
                <a:latin typeface="Verdana"/>
                <a:ea typeface="Verdana"/>
                <a:cs typeface="Verdana"/>
                <a:sym typeface="Verdana"/>
              </a:rPr>
              <a:t>Greater focus on comprehension and understanding vocabulary.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000000"/>
                </a:solidFill>
                <a:latin typeface="Noto Sans Symbols"/>
                <a:ea typeface="Noto Sans Symbols"/>
                <a:cs typeface="Noto Sans Symbols"/>
                <a:sym typeface="Noto Sans Symbols"/>
              </a:rPr>
              <a:t>🞇</a:t>
            </a:r>
            <a:r>
              <a:rPr b="0" i="0" lang="en-GB" sz="2800" u="none" cap="none" strike="noStrike">
                <a:solidFill>
                  <a:srgbClr val="000000"/>
                </a:solidFill>
                <a:latin typeface="Verdana"/>
                <a:ea typeface="Verdana"/>
                <a:cs typeface="Verdana"/>
                <a:sym typeface="Verdana"/>
              </a:rPr>
              <a:t>3 or 4 unrelated texts of increasing difficulty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000000"/>
                </a:solidFill>
                <a:latin typeface="Noto Sans Symbols"/>
                <a:ea typeface="Noto Sans Symbols"/>
                <a:cs typeface="Noto Sans Symbols"/>
                <a:sym typeface="Noto Sans Symbols"/>
              </a:rPr>
              <a:t>🞇</a:t>
            </a:r>
            <a:r>
              <a:rPr b="0" i="0" lang="en-GB" sz="2800" u="none" cap="none" strike="noStrike">
                <a:solidFill>
                  <a:srgbClr val="000000"/>
                </a:solidFill>
                <a:latin typeface="Verdana"/>
                <a:ea typeface="Verdana"/>
                <a:cs typeface="Verdana"/>
                <a:sym typeface="Verdana"/>
              </a:rPr>
              <a:t>Mixture of text types –stories, diary entries, reports, poems…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000000"/>
                </a:solidFill>
                <a:latin typeface="Noto Sans Symbols"/>
                <a:ea typeface="Noto Sans Symbols"/>
                <a:cs typeface="Noto Sans Symbols"/>
                <a:sym typeface="Noto Sans Symbols"/>
              </a:rPr>
              <a:t>🞇</a:t>
            </a:r>
            <a:r>
              <a:rPr b="0" i="0" lang="en-GB" sz="2800" u="none" cap="none" strike="noStrike">
                <a:solidFill>
                  <a:srgbClr val="000000"/>
                </a:solidFill>
                <a:latin typeface="Verdana"/>
                <a:ea typeface="Verdana"/>
                <a:cs typeface="Verdana"/>
                <a:sym typeface="Verdana"/>
              </a:rPr>
              <a:t>1 hour (for reading the texts and answering the questions)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000000"/>
                </a:solidFill>
                <a:latin typeface="Noto Sans Symbols"/>
                <a:ea typeface="Noto Sans Symbols"/>
                <a:cs typeface="Noto Sans Symbols"/>
                <a:sym typeface="Noto Sans Symbols"/>
              </a:rPr>
              <a:t>🞇</a:t>
            </a:r>
            <a:r>
              <a:rPr b="0" i="0" lang="en-GB" sz="2800" u="none" cap="none" strike="noStrike">
                <a:solidFill>
                  <a:srgbClr val="000000"/>
                </a:solidFill>
                <a:latin typeface="Verdana"/>
                <a:ea typeface="Verdana"/>
                <a:cs typeface="Verdana"/>
                <a:sym typeface="Verdana"/>
              </a:rPr>
              <a:t>50 marks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000000"/>
                </a:solidFill>
                <a:latin typeface="Noto Sans Symbols"/>
                <a:ea typeface="Noto Sans Symbols"/>
                <a:cs typeface="Noto Sans Symbols"/>
                <a:sym typeface="Noto Sans Symbols"/>
              </a:rPr>
              <a:t>🞇</a:t>
            </a:r>
            <a:r>
              <a:rPr b="0" i="0" lang="en-GB" sz="2800" u="none" cap="none" strike="noStrike">
                <a:solidFill>
                  <a:srgbClr val="000000"/>
                </a:solidFill>
                <a:latin typeface="Verdana"/>
                <a:ea typeface="Verdana"/>
                <a:cs typeface="Verdana"/>
                <a:sym typeface="Verdana"/>
              </a:rPr>
              <a:t>Children will be expected 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Noto Sans Symbols"/>
                <a:ea typeface="Noto Sans Symbols"/>
                <a:cs typeface="Noto Sans Symbols"/>
                <a:sym typeface="Noto Sans Symbols"/>
              </a:rPr>
              <a:t>🞇</a:t>
            </a:r>
            <a:r>
              <a:rPr b="0" i="0" lang="en-GB" sz="2000" u="none" cap="none" strike="noStrike">
                <a:solidFill>
                  <a:srgbClr val="000000"/>
                </a:solidFill>
                <a:latin typeface="Verdana"/>
                <a:ea typeface="Verdana"/>
                <a:cs typeface="Verdana"/>
                <a:sym typeface="Verdana"/>
              </a:rPr>
              <a:t>retrieve information (sometimes from a variety of sentences for an answer)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Noto Sans Symbols"/>
                <a:ea typeface="Noto Sans Symbols"/>
                <a:cs typeface="Noto Sans Symbols"/>
                <a:sym typeface="Noto Sans Symbols"/>
              </a:rPr>
              <a:t>🞇</a:t>
            </a:r>
            <a:r>
              <a:rPr b="0" i="0" lang="en-GB" sz="2000" u="none" cap="none" strike="noStrike">
                <a:solidFill>
                  <a:srgbClr val="000000"/>
                </a:solidFill>
                <a:latin typeface="Verdana"/>
                <a:ea typeface="Verdana"/>
                <a:cs typeface="Verdana"/>
                <a:sym typeface="Verdana"/>
              </a:rPr>
              <a:t>infer meaning from a paragraph or from the texts as a whole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Noto Sans Symbols"/>
                <a:ea typeface="Noto Sans Symbols"/>
                <a:cs typeface="Noto Sans Symbols"/>
                <a:sym typeface="Noto Sans Symbols"/>
              </a:rPr>
              <a:t>🞇</a:t>
            </a:r>
            <a:r>
              <a:rPr b="0" i="0" lang="en-GB" sz="2000" u="none" cap="none" strike="noStrike">
                <a:solidFill>
                  <a:srgbClr val="000000"/>
                </a:solidFill>
                <a:latin typeface="Verdana"/>
                <a:ea typeface="Verdana"/>
                <a:cs typeface="Verdana"/>
                <a:sym typeface="Verdana"/>
              </a:rPr>
              <a:t>Summarise, compare and give an opinion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Noto Sans Symbols"/>
                <a:ea typeface="Noto Sans Symbols"/>
                <a:cs typeface="Noto Sans Symbols"/>
                <a:sym typeface="Noto Sans Symbols"/>
              </a:rPr>
              <a:t>🞇</a:t>
            </a:r>
            <a:r>
              <a:rPr b="0" i="0" lang="en-GB" sz="2000" u="none" cap="none" strike="noStrike">
                <a:solidFill>
                  <a:srgbClr val="000000"/>
                </a:solidFill>
                <a:latin typeface="Verdana"/>
                <a:ea typeface="Verdana"/>
                <a:cs typeface="Verdana"/>
                <a:sym typeface="Verdana"/>
              </a:rPr>
              <a:t>Explain why the author uses particular words and phrases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Noto Sans Symbols"/>
                <a:ea typeface="Noto Sans Symbols"/>
                <a:cs typeface="Noto Sans Symbols"/>
                <a:sym typeface="Noto Sans Symbols"/>
              </a:rPr>
              <a:t>🞇</a:t>
            </a:r>
            <a:r>
              <a:rPr b="0" i="0" lang="en-GB" sz="2000" u="none" cap="none" strike="noStrike">
                <a:solidFill>
                  <a:srgbClr val="000000"/>
                </a:solidFill>
                <a:latin typeface="Verdana"/>
                <a:ea typeface="Verdana"/>
                <a:cs typeface="Verdana"/>
                <a:sym typeface="Verdana"/>
              </a:rPr>
              <a:t>Know the meaning of words or predict them using their prefix knowledge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28"/>
          <p:cNvPicPr preferRelativeResize="0"/>
          <p:nvPr/>
        </p:nvPicPr>
        <p:blipFill rotWithShape="1">
          <a:blip r:embed="rId3">
            <a:alphaModFix/>
          </a:blip>
          <a:srcRect b="0" l="0" r="0" t="0"/>
          <a:stretch/>
        </p:blipFill>
        <p:spPr>
          <a:xfrm>
            <a:off x="577516" y="151283"/>
            <a:ext cx="10982425" cy="65230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graphicFrame>
        <p:nvGraphicFramePr>
          <p:cNvPr id="206" name="Google Shape;206;p29"/>
          <p:cNvGraphicFramePr/>
          <p:nvPr/>
        </p:nvGraphicFramePr>
        <p:xfrm>
          <a:off x="300942" y="164424"/>
          <a:ext cx="3000000" cy="3000000"/>
        </p:xfrm>
        <a:graphic>
          <a:graphicData uri="http://schemas.openxmlformats.org/drawingml/2006/table">
            <a:tbl>
              <a:tblPr bandRow="1" firstRow="1">
                <a:noFill/>
                <a:tableStyleId>{8401CC2D-2B02-4E3D-85F8-D3727CF5725C}</a:tableStyleId>
              </a:tblPr>
              <a:tblGrid>
                <a:gridCol w="5147500"/>
                <a:gridCol w="6207750"/>
              </a:tblGrid>
              <a:tr h="746700">
                <a:tc>
                  <a:txBody>
                    <a:bodyPr/>
                    <a:lstStyle/>
                    <a:p>
                      <a:pPr indent="0" lvl="0" marL="0" marR="0" rtl="0" algn="ctr">
                        <a:lnSpc>
                          <a:spcPct val="100000"/>
                        </a:lnSpc>
                        <a:spcBef>
                          <a:spcPts val="0"/>
                        </a:spcBef>
                        <a:spcAft>
                          <a:spcPts val="0"/>
                        </a:spcAft>
                        <a:buClr>
                          <a:srgbClr val="000000"/>
                        </a:buClr>
                        <a:buSzPts val="2800"/>
                        <a:buFont typeface="Arial"/>
                        <a:buNone/>
                      </a:pPr>
                      <a:r>
                        <a:rPr lang="en-GB" sz="2800" u="none" cap="none" strike="noStrike">
                          <a:solidFill>
                            <a:schemeClr val="dk1"/>
                          </a:solidFill>
                        </a:rPr>
                        <a:t>What we are doing at school</a:t>
                      </a:r>
                      <a:endParaRPr sz="10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800"/>
                        <a:buFont typeface="Arial"/>
                        <a:buNone/>
                      </a:pPr>
                      <a:r>
                        <a:rPr lang="en-GB" sz="2800" u="none" cap="none" strike="noStrike">
                          <a:solidFill>
                            <a:schemeClr val="dk1"/>
                          </a:solidFill>
                        </a:rPr>
                        <a:t>What you can do at home</a:t>
                      </a:r>
                      <a:endParaRPr sz="1000" u="none" cap="none" strike="noStrike"/>
                    </a:p>
                  </a:txBody>
                  <a:tcPr marT="45725" marB="45725" marR="91450" marL="91450"/>
                </a:tc>
              </a:tr>
              <a:tr h="3050950">
                <a:tc>
                  <a:txBody>
                    <a:bodyPr/>
                    <a:lstStyle/>
                    <a:p>
                      <a:pPr indent="0" lvl="0" marL="0" marR="0" rtl="0" algn="l">
                        <a:lnSpc>
                          <a:spcPct val="100000"/>
                        </a:lnSpc>
                        <a:spcBef>
                          <a:spcPts val="0"/>
                        </a:spcBef>
                        <a:spcAft>
                          <a:spcPts val="0"/>
                        </a:spcAft>
                        <a:buClr>
                          <a:srgbClr val="000000"/>
                        </a:buClr>
                        <a:buSzPts val="2800"/>
                        <a:buFont typeface="Arial"/>
                        <a:buNone/>
                      </a:pPr>
                      <a:r>
                        <a:rPr lang="en-GB" sz="2800" u="none" cap="none" strike="noStrike"/>
                        <a:t>*Daily reading sessions (mixture of whole class, paired, individual)</a:t>
                      </a:r>
                      <a:endParaRPr sz="1400" u="none" cap="none" strike="noStrike"/>
                    </a:p>
                    <a:p>
                      <a:pPr indent="0" lvl="0" marL="0" marR="0" rtl="0" algn="l">
                        <a:lnSpc>
                          <a:spcPct val="100000"/>
                        </a:lnSpc>
                        <a:spcBef>
                          <a:spcPts val="0"/>
                        </a:spcBef>
                        <a:spcAft>
                          <a:spcPts val="0"/>
                        </a:spcAft>
                        <a:buClr>
                          <a:srgbClr val="000000"/>
                        </a:buClr>
                        <a:buSzPts val="2800"/>
                        <a:buFont typeface="Arial"/>
                        <a:buNone/>
                      </a:pPr>
                      <a:r>
                        <a:rPr lang="en-GB" sz="2800" u="none" cap="none" strike="noStrike"/>
                        <a:t>*Practice Reading tests to develop test technique and reading stamina</a:t>
                      </a:r>
                      <a:endParaRPr sz="1400" u="none" cap="none" strike="noStrike"/>
                    </a:p>
                    <a:p>
                      <a:pPr indent="0" lvl="0" marL="0" marR="0" rtl="0" algn="l">
                        <a:lnSpc>
                          <a:spcPct val="100000"/>
                        </a:lnSpc>
                        <a:spcBef>
                          <a:spcPts val="0"/>
                        </a:spcBef>
                        <a:spcAft>
                          <a:spcPts val="0"/>
                        </a:spcAft>
                        <a:buClr>
                          <a:srgbClr val="000000"/>
                        </a:buClr>
                        <a:buSzPts val="2800"/>
                        <a:buFont typeface="Arial"/>
                        <a:buNone/>
                      </a:pPr>
                      <a:r>
                        <a:rPr lang="en-GB" sz="2800" u="none" cap="none" strike="noStrike"/>
                        <a:t>*Promoting love for reading – class shared book, inviting reading corner, </a:t>
                      </a:r>
                      <a:r>
                        <a:rPr lang="en-GB" sz="2800"/>
                        <a:t>100</a:t>
                      </a:r>
                      <a:r>
                        <a:rPr lang="en-GB" sz="2800" u="none" cap="none" strike="noStrike"/>
                        <a:t> book challenge</a:t>
                      </a:r>
                      <a:endParaRPr sz="1400" u="none" cap="none" strike="noStrike"/>
                    </a:p>
                    <a:p>
                      <a:pPr indent="0" lvl="0" marL="0" marR="0" rtl="0" algn="l">
                        <a:lnSpc>
                          <a:spcPct val="100000"/>
                        </a:lnSpc>
                        <a:spcBef>
                          <a:spcPts val="0"/>
                        </a:spcBef>
                        <a:spcAft>
                          <a:spcPts val="0"/>
                        </a:spcAft>
                        <a:buClr>
                          <a:srgbClr val="000000"/>
                        </a:buClr>
                        <a:buSzPts val="2800"/>
                        <a:buFont typeface="Arial"/>
                        <a:buNone/>
                      </a:pPr>
                      <a:r>
                        <a:rPr lang="en-GB" sz="2800" u="none" cap="none" strike="noStrike"/>
                        <a:t>*Regular comprehension homework (CGP books)</a:t>
                      </a:r>
                      <a:endParaRPr sz="2800" u="none" cap="none" strike="noStrike"/>
                    </a:p>
                    <a:p>
                      <a:pPr indent="0" lvl="0" marL="0" marR="0" rtl="0" algn="l">
                        <a:lnSpc>
                          <a:spcPct val="100000"/>
                        </a:lnSpc>
                        <a:spcBef>
                          <a:spcPts val="0"/>
                        </a:spcBef>
                        <a:spcAft>
                          <a:spcPts val="0"/>
                        </a:spcAft>
                        <a:buClr>
                          <a:srgbClr val="000000"/>
                        </a:buClr>
                        <a:buSzPts val="2800"/>
                        <a:buFont typeface="Arial"/>
                        <a:buNone/>
                      </a:pPr>
                      <a:r>
                        <a:rPr lang="en-GB" sz="2800" u="none" cap="none" strike="noStrike"/>
                        <a:t>*Weekly Booster sessions</a:t>
                      </a:r>
                      <a:endParaRPr sz="2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800"/>
                        <a:buFont typeface="Arial"/>
                        <a:buNone/>
                      </a:pPr>
                      <a:r>
                        <a:rPr lang="en-GB" sz="2800" u="none" cap="none" strike="noStrike"/>
                        <a:t>*Encourage your child to read as much as possible – fiction, non-fiction, magazines, etc </a:t>
                      </a:r>
                      <a:endParaRPr sz="2800" u="none" cap="none" strike="noStrike"/>
                    </a:p>
                    <a:p>
                      <a:pPr indent="0" lvl="0" marL="0" marR="0" rtl="0" algn="l">
                        <a:lnSpc>
                          <a:spcPct val="100000"/>
                        </a:lnSpc>
                        <a:spcBef>
                          <a:spcPts val="0"/>
                        </a:spcBef>
                        <a:spcAft>
                          <a:spcPts val="0"/>
                        </a:spcAft>
                        <a:buClr>
                          <a:srgbClr val="000000"/>
                        </a:buClr>
                        <a:buSzPts val="2800"/>
                        <a:buFont typeface="Arial"/>
                        <a:buNone/>
                      </a:pPr>
                      <a:r>
                        <a:rPr lang="en-GB" sz="2800" u="none" cap="none" strike="noStrike"/>
                        <a:t>*Record </a:t>
                      </a:r>
                      <a:r>
                        <a:rPr lang="en-GB" sz="2800"/>
                        <a:t>reading in their reading record</a:t>
                      </a:r>
                      <a:r>
                        <a:rPr lang="en-GB" sz="2800" u="none" cap="none" strike="noStrike"/>
                        <a:t> at least 3x week</a:t>
                      </a:r>
                      <a:endParaRPr sz="2800" u="none" cap="none" strike="noStrike"/>
                    </a:p>
                    <a:p>
                      <a:pPr indent="0" lvl="0" marL="0" marR="0" rtl="0" algn="l">
                        <a:lnSpc>
                          <a:spcPct val="100000"/>
                        </a:lnSpc>
                        <a:spcBef>
                          <a:spcPts val="0"/>
                        </a:spcBef>
                        <a:spcAft>
                          <a:spcPts val="0"/>
                        </a:spcAft>
                        <a:buClr>
                          <a:srgbClr val="000000"/>
                        </a:buClr>
                        <a:buSzPts val="2800"/>
                        <a:buFont typeface="Arial"/>
                        <a:buNone/>
                      </a:pPr>
                      <a:r>
                        <a:rPr lang="en-GB" sz="2800" u="none" cap="none" strike="noStrike"/>
                        <a:t>*Talk with your child about their reading book – discuss vocabulary, make predictions, make inferences (what is meant by certain words/actions), make links with other books/authors</a:t>
                      </a:r>
                      <a:endParaRPr sz="1400" u="none" cap="none" strike="noStrike"/>
                    </a:p>
                    <a:p>
                      <a:pPr indent="0" lvl="0" marL="0" marR="0" rtl="0" algn="l">
                        <a:lnSpc>
                          <a:spcPct val="100000"/>
                        </a:lnSpc>
                        <a:spcBef>
                          <a:spcPts val="0"/>
                        </a:spcBef>
                        <a:spcAft>
                          <a:spcPts val="0"/>
                        </a:spcAft>
                        <a:buClr>
                          <a:srgbClr val="000000"/>
                        </a:buClr>
                        <a:buSzPts val="2800"/>
                        <a:buFont typeface="Arial"/>
                        <a:buNone/>
                      </a:pPr>
                      <a:r>
                        <a:rPr lang="en-GB" sz="2800" u="none" cap="none" strike="noStrike"/>
                        <a:t>*Support homework comprehension tasks</a:t>
                      </a:r>
                      <a:endParaRPr sz="1400" u="none" cap="none" strike="noStrike"/>
                    </a:p>
                  </a:txBody>
                  <a:tcPr marT="45725" marB="45725" marR="91450" marL="91450"/>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0"/>
          <p:cNvSpPr/>
          <p:nvPr/>
        </p:nvSpPr>
        <p:spPr>
          <a:xfrm>
            <a:off x="524945" y="0"/>
            <a:ext cx="5785239" cy="57861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Verdana"/>
              <a:ea typeface="Verdana"/>
              <a:cs typeface="Verdana"/>
              <a:sym typeface="Verdana"/>
            </a:endParaRPr>
          </a:p>
          <a:p>
            <a:pPr indent="0" lvl="0" marL="0" marR="0" rtl="0" algn="r">
              <a:lnSpc>
                <a:spcPct val="100000"/>
              </a:lnSpc>
              <a:spcBef>
                <a:spcPts val="0"/>
              </a:spcBef>
              <a:spcAft>
                <a:spcPts val="0"/>
              </a:spcAft>
              <a:buClr>
                <a:srgbClr val="000000"/>
              </a:buClr>
              <a:buSzPts val="4000"/>
              <a:buFont typeface="Arial"/>
              <a:buNone/>
            </a:pPr>
            <a:r>
              <a:rPr b="0" i="0" lang="en-GB" sz="4000" u="none" cap="none" strike="noStrike">
                <a:solidFill>
                  <a:schemeClr val="dk1"/>
                </a:solidFill>
                <a:latin typeface="Verdana"/>
                <a:ea typeface="Verdana"/>
                <a:cs typeface="Verdana"/>
                <a:sym typeface="Verdana"/>
              </a:rPr>
              <a:t>Maths Tests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chemeClr val="dk1"/>
                </a:solidFill>
                <a:latin typeface="Verdana"/>
                <a:ea typeface="Verdana"/>
                <a:cs typeface="Verdana"/>
                <a:sym typeface="Verdana"/>
              </a:rPr>
              <a:t>Arithmetic paper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Noto Sans Symbols"/>
                <a:ea typeface="Noto Sans Symbols"/>
                <a:cs typeface="Noto Sans Symbols"/>
                <a:sym typeface="Noto Sans Symbols"/>
              </a:rPr>
              <a:t>🞇</a:t>
            </a:r>
            <a:r>
              <a:rPr b="0" i="0" lang="en-GB" sz="3200" u="none" cap="none" strike="noStrike">
                <a:solidFill>
                  <a:schemeClr val="dk1"/>
                </a:solidFill>
                <a:latin typeface="Verdana"/>
                <a:ea typeface="Verdana"/>
                <a:cs typeface="Verdana"/>
                <a:sym typeface="Verdana"/>
              </a:rPr>
              <a:t>40 marks in 30 minutes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Verdana"/>
                <a:ea typeface="Verdana"/>
                <a:cs typeface="Verdana"/>
                <a:sym typeface="Verdana"/>
              </a:rPr>
              <a:t>Questions will include: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Noto Sans Symbols"/>
                <a:ea typeface="Noto Sans Symbols"/>
                <a:cs typeface="Noto Sans Symbols"/>
                <a:sym typeface="Noto Sans Symbols"/>
              </a:rPr>
              <a:t>🞇</a:t>
            </a:r>
            <a:r>
              <a:rPr b="0" i="0" lang="en-GB" sz="2800" u="none" cap="none" strike="noStrike">
                <a:solidFill>
                  <a:schemeClr val="dk1"/>
                </a:solidFill>
                <a:latin typeface="Verdana"/>
                <a:ea typeface="Verdana"/>
                <a:cs typeface="Verdana"/>
                <a:sym typeface="Verdana"/>
              </a:rPr>
              <a:t>Addition/subtraction (1 mark each)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Noto Sans Symbols"/>
                <a:ea typeface="Noto Sans Symbols"/>
                <a:cs typeface="Noto Sans Symbols"/>
                <a:sym typeface="Noto Sans Symbols"/>
              </a:rPr>
              <a:t>🞇</a:t>
            </a:r>
            <a:r>
              <a:rPr b="0" i="0" lang="en-GB" sz="2800" u="none" cap="none" strike="noStrike">
                <a:solidFill>
                  <a:schemeClr val="dk1"/>
                </a:solidFill>
                <a:latin typeface="Verdana"/>
                <a:ea typeface="Verdana"/>
                <a:cs typeface="Verdana"/>
                <a:sym typeface="Verdana"/>
              </a:rPr>
              <a:t>Complex calculations with fractions (1 mark each)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Noto Sans Symbols"/>
                <a:ea typeface="Noto Sans Symbols"/>
                <a:cs typeface="Noto Sans Symbols"/>
                <a:sym typeface="Noto Sans Symbols"/>
              </a:rPr>
              <a:t>🞇</a:t>
            </a:r>
            <a:r>
              <a:rPr b="0" i="0" lang="en-GB" sz="2800" u="none" cap="none" strike="noStrike">
                <a:solidFill>
                  <a:schemeClr val="dk1"/>
                </a:solidFill>
                <a:latin typeface="Verdana"/>
                <a:ea typeface="Verdana"/>
                <a:cs typeface="Verdana"/>
                <a:sym typeface="Verdana"/>
              </a:rPr>
              <a:t>Long division and multiplication (2 marks each)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Verdana"/>
              <a:ea typeface="Verdana"/>
              <a:cs typeface="Verdana"/>
              <a:sym typeface="Verdana"/>
            </a:endParaRPr>
          </a:p>
        </p:txBody>
      </p:sp>
      <p:sp>
        <p:nvSpPr>
          <p:cNvPr id="212" name="Google Shape;212;p30"/>
          <p:cNvSpPr/>
          <p:nvPr/>
        </p:nvSpPr>
        <p:spPr>
          <a:xfrm>
            <a:off x="6744749" y="758932"/>
            <a:ext cx="5363361" cy="486287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chemeClr val="dk1"/>
                </a:solidFill>
                <a:latin typeface="Verdana"/>
                <a:ea typeface="Verdana"/>
                <a:cs typeface="Verdana"/>
                <a:sym typeface="Verdana"/>
              </a:rPr>
              <a:t>Two reasoning papers, each paper: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Noto Sans Symbols"/>
                <a:ea typeface="Noto Sans Symbols"/>
                <a:cs typeface="Noto Sans Symbols"/>
                <a:sym typeface="Noto Sans Symbols"/>
              </a:rPr>
              <a:t>🞇</a:t>
            </a:r>
            <a:r>
              <a:rPr b="0" i="0" lang="en-GB" sz="3200" u="none" cap="none" strike="noStrike">
                <a:solidFill>
                  <a:schemeClr val="dk1"/>
                </a:solidFill>
                <a:latin typeface="Verdana"/>
                <a:ea typeface="Verdana"/>
                <a:cs typeface="Verdana"/>
                <a:sym typeface="Verdana"/>
              </a:rPr>
              <a:t>35 marks available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Verdana"/>
                <a:ea typeface="Verdana"/>
                <a:cs typeface="Verdana"/>
                <a:sym typeface="Verdana"/>
              </a:rPr>
              <a:t>40 minutes.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Verdana"/>
                <a:ea typeface="Verdana"/>
                <a:cs typeface="Verdana"/>
                <a:sym typeface="Verdana"/>
              </a:rPr>
              <a:t>Problems will include: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Noto Sans Symbols"/>
                <a:ea typeface="Noto Sans Symbols"/>
                <a:cs typeface="Noto Sans Symbols"/>
                <a:sym typeface="Noto Sans Symbols"/>
              </a:rPr>
              <a:t>🞇</a:t>
            </a:r>
            <a:r>
              <a:rPr b="0" i="0" lang="en-GB" sz="2800" u="none" cap="none" strike="noStrike">
                <a:solidFill>
                  <a:schemeClr val="dk1"/>
                </a:solidFill>
                <a:latin typeface="Verdana"/>
                <a:ea typeface="Verdana"/>
                <a:cs typeface="Verdana"/>
                <a:sym typeface="Verdana"/>
              </a:rPr>
              <a:t>Geometry (shape)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Noto Sans Symbols"/>
                <a:ea typeface="Noto Sans Symbols"/>
                <a:cs typeface="Noto Sans Symbols"/>
                <a:sym typeface="Noto Sans Symbols"/>
              </a:rPr>
              <a:t>🞇</a:t>
            </a:r>
            <a:r>
              <a:rPr b="0" i="0" lang="en-GB" sz="2800" u="none" cap="none" strike="noStrike">
                <a:solidFill>
                  <a:schemeClr val="dk1"/>
                </a:solidFill>
                <a:latin typeface="Verdana"/>
                <a:ea typeface="Verdana"/>
                <a:cs typeface="Verdana"/>
                <a:sym typeface="Verdana"/>
              </a:rPr>
              <a:t>Algebra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Noto Sans Symbols"/>
                <a:ea typeface="Noto Sans Symbols"/>
                <a:cs typeface="Noto Sans Symbols"/>
                <a:sym typeface="Noto Sans Symbols"/>
              </a:rPr>
              <a:t>🞇</a:t>
            </a:r>
            <a:r>
              <a:rPr b="0" i="0" lang="en-GB" sz="2800" u="none" cap="none" strike="noStrike">
                <a:solidFill>
                  <a:schemeClr val="dk1"/>
                </a:solidFill>
                <a:latin typeface="Verdana"/>
                <a:ea typeface="Verdana"/>
                <a:cs typeface="Verdana"/>
                <a:sym typeface="Verdana"/>
              </a:rPr>
              <a:t>Measures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Noto Sans Symbols"/>
                <a:ea typeface="Noto Sans Symbols"/>
                <a:cs typeface="Noto Sans Symbols"/>
                <a:sym typeface="Noto Sans Symbols"/>
              </a:rPr>
              <a:t>🞇</a:t>
            </a:r>
            <a:r>
              <a:rPr b="0" i="0" lang="en-GB" sz="2800" u="none" cap="none" strike="noStrike">
                <a:solidFill>
                  <a:schemeClr val="dk1"/>
                </a:solidFill>
                <a:latin typeface="Verdana"/>
                <a:ea typeface="Verdana"/>
                <a:cs typeface="Verdana"/>
                <a:sym typeface="Verdana"/>
              </a:rPr>
              <a:t>All four operations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31"/>
          <p:cNvPicPr preferRelativeResize="0"/>
          <p:nvPr/>
        </p:nvPicPr>
        <p:blipFill rotWithShape="1">
          <a:blip r:embed="rId3">
            <a:alphaModFix/>
          </a:blip>
          <a:srcRect b="0" l="0" r="0" t="0"/>
          <a:stretch/>
        </p:blipFill>
        <p:spPr>
          <a:xfrm>
            <a:off x="1141157" y="0"/>
            <a:ext cx="9909686"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32"/>
          <p:cNvPicPr preferRelativeResize="0"/>
          <p:nvPr/>
        </p:nvPicPr>
        <p:blipFill rotWithShape="1">
          <a:blip r:embed="rId3">
            <a:alphaModFix/>
          </a:blip>
          <a:srcRect b="1755" l="0" r="1331" t="0"/>
          <a:stretch/>
        </p:blipFill>
        <p:spPr>
          <a:xfrm>
            <a:off x="710113" y="0"/>
            <a:ext cx="10628447" cy="673768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33"/>
          <p:cNvPicPr preferRelativeResize="0"/>
          <p:nvPr/>
        </p:nvPicPr>
        <p:blipFill rotWithShape="1">
          <a:blip r:embed="rId3">
            <a:alphaModFix/>
          </a:blip>
          <a:srcRect b="0" l="0" r="0" t="0"/>
          <a:stretch/>
        </p:blipFill>
        <p:spPr>
          <a:xfrm>
            <a:off x="566737" y="595312"/>
            <a:ext cx="11058525" cy="5667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34"/>
          <p:cNvPicPr preferRelativeResize="0"/>
          <p:nvPr/>
        </p:nvPicPr>
        <p:blipFill rotWithShape="1">
          <a:blip r:embed="rId3">
            <a:alphaModFix/>
          </a:blip>
          <a:srcRect b="0" l="0" r="0" t="0"/>
          <a:stretch/>
        </p:blipFill>
        <p:spPr>
          <a:xfrm>
            <a:off x="676275" y="533400"/>
            <a:ext cx="10839450" cy="5791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graphicFrame>
        <p:nvGraphicFramePr>
          <p:cNvPr id="237" name="Google Shape;237;p35"/>
          <p:cNvGraphicFramePr/>
          <p:nvPr/>
        </p:nvGraphicFramePr>
        <p:xfrm>
          <a:off x="300942" y="164424"/>
          <a:ext cx="3000000" cy="3000000"/>
        </p:xfrm>
        <a:graphic>
          <a:graphicData uri="http://schemas.openxmlformats.org/drawingml/2006/table">
            <a:tbl>
              <a:tblPr bandRow="1" firstRow="1">
                <a:noFill/>
                <a:tableStyleId>{8401CC2D-2B02-4E3D-85F8-D3727CF5725C}</a:tableStyleId>
              </a:tblPr>
              <a:tblGrid>
                <a:gridCol w="5677625"/>
                <a:gridCol w="5677625"/>
              </a:tblGrid>
              <a:tr h="1416950">
                <a:tc>
                  <a:txBody>
                    <a:bodyPr/>
                    <a:lstStyle/>
                    <a:p>
                      <a:pPr indent="0" lvl="0" marL="0" marR="0" rtl="0" algn="ctr">
                        <a:lnSpc>
                          <a:spcPct val="100000"/>
                        </a:lnSpc>
                        <a:spcBef>
                          <a:spcPts val="0"/>
                        </a:spcBef>
                        <a:spcAft>
                          <a:spcPts val="0"/>
                        </a:spcAft>
                        <a:buClr>
                          <a:srgbClr val="000000"/>
                        </a:buClr>
                        <a:buSzPts val="3200"/>
                        <a:buFont typeface="Arial"/>
                        <a:buNone/>
                      </a:pPr>
                      <a:r>
                        <a:rPr lang="en-GB" sz="3200" u="none" cap="none" strike="noStrike">
                          <a:solidFill>
                            <a:schemeClr val="dk1"/>
                          </a:solidFill>
                        </a:rPr>
                        <a:t>What we are doing at school</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3200"/>
                        <a:buFont typeface="Arial"/>
                        <a:buNone/>
                      </a:pPr>
                      <a:r>
                        <a:rPr lang="en-GB" sz="3200" u="none" cap="none" strike="noStrike">
                          <a:solidFill>
                            <a:schemeClr val="dk1"/>
                          </a:solidFill>
                        </a:rPr>
                        <a:t>What you can do at home</a:t>
                      </a:r>
                      <a:endParaRPr sz="1400" u="none" cap="none" strike="noStrike"/>
                    </a:p>
                  </a:txBody>
                  <a:tcPr marT="45725" marB="45725" marR="91450" marL="91450"/>
                </a:tc>
              </a:tr>
              <a:tr h="3771050">
                <a:tc>
                  <a:txBody>
                    <a:bodyPr/>
                    <a:lstStyle/>
                    <a:p>
                      <a:pPr indent="0" lvl="0" marL="0" marR="0" rtl="0" algn="l">
                        <a:lnSpc>
                          <a:spcPct val="100000"/>
                        </a:lnSpc>
                        <a:spcBef>
                          <a:spcPts val="0"/>
                        </a:spcBef>
                        <a:spcAft>
                          <a:spcPts val="0"/>
                        </a:spcAft>
                        <a:buClr>
                          <a:srgbClr val="000000"/>
                        </a:buClr>
                        <a:buSzPts val="2800"/>
                        <a:buFont typeface="Arial"/>
                        <a:buNone/>
                      </a:pPr>
                      <a:r>
                        <a:rPr lang="en-GB" sz="2800" u="none" cap="none" strike="noStrike"/>
                        <a:t>*Daily quick arithmetic practice</a:t>
                      </a:r>
                      <a:endParaRPr sz="1400" u="none" cap="none" strike="noStrike"/>
                    </a:p>
                    <a:p>
                      <a:pPr indent="0" lvl="0" marL="0" marR="0" rtl="0" algn="l">
                        <a:lnSpc>
                          <a:spcPct val="100000"/>
                        </a:lnSpc>
                        <a:spcBef>
                          <a:spcPts val="0"/>
                        </a:spcBef>
                        <a:spcAft>
                          <a:spcPts val="0"/>
                        </a:spcAft>
                        <a:buClr>
                          <a:srgbClr val="000000"/>
                        </a:buClr>
                        <a:buSzPts val="2800"/>
                        <a:buFont typeface="Arial"/>
                        <a:buNone/>
                      </a:pPr>
                      <a:r>
                        <a:rPr lang="en-GB" sz="2800" u="none" cap="none" strike="noStrike"/>
                        <a:t>*Weekly arithmetic tests in class and for homework</a:t>
                      </a:r>
                      <a:endParaRPr sz="1400" u="none" cap="none" strike="noStrike"/>
                    </a:p>
                    <a:p>
                      <a:pPr indent="0" lvl="0" marL="0" marR="0" rtl="0" algn="l">
                        <a:lnSpc>
                          <a:spcPct val="100000"/>
                        </a:lnSpc>
                        <a:spcBef>
                          <a:spcPts val="0"/>
                        </a:spcBef>
                        <a:spcAft>
                          <a:spcPts val="0"/>
                        </a:spcAft>
                        <a:buClr>
                          <a:srgbClr val="000000"/>
                        </a:buClr>
                        <a:buSzPts val="2800"/>
                        <a:buFont typeface="Arial"/>
                        <a:buNone/>
                      </a:pPr>
                      <a:r>
                        <a:rPr lang="en-GB" sz="2800" u="none" cap="none" strike="noStrike"/>
                        <a:t>*Revision of all areas of Maths</a:t>
                      </a:r>
                      <a:endParaRPr sz="1400" u="none" cap="none" strike="noStrike"/>
                    </a:p>
                    <a:p>
                      <a:pPr indent="0" lvl="0" marL="0" marR="0" rtl="0" algn="l">
                        <a:lnSpc>
                          <a:spcPct val="100000"/>
                        </a:lnSpc>
                        <a:spcBef>
                          <a:spcPts val="0"/>
                        </a:spcBef>
                        <a:spcAft>
                          <a:spcPts val="0"/>
                        </a:spcAft>
                        <a:buClr>
                          <a:srgbClr val="000000"/>
                        </a:buClr>
                        <a:buSzPts val="2800"/>
                        <a:buFont typeface="Arial"/>
                        <a:buNone/>
                      </a:pPr>
                      <a:r>
                        <a:rPr lang="en-GB" sz="2800" u="none" cap="none" strike="noStrike"/>
                        <a:t>*Practice reasoning questions and papers</a:t>
                      </a:r>
                      <a:endParaRPr sz="2800" u="none" cap="none" strike="noStrike"/>
                    </a:p>
                    <a:p>
                      <a:pPr indent="0" lvl="0" marL="0" marR="0" rtl="0" algn="l">
                        <a:lnSpc>
                          <a:spcPct val="100000"/>
                        </a:lnSpc>
                        <a:spcBef>
                          <a:spcPts val="0"/>
                        </a:spcBef>
                        <a:spcAft>
                          <a:spcPts val="0"/>
                        </a:spcAft>
                        <a:buClr>
                          <a:srgbClr val="000000"/>
                        </a:buClr>
                        <a:buSzPts val="2800"/>
                        <a:buFont typeface="Arial"/>
                        <a:buNone/>
                      </a:pPr>
                      <a:r>
                        <a:rPr lang="en-GB" sz="2800" u="none" cap="none" strike="noStrike"/>
                        <a:t>*Weekly Booster sessions</a:t>
                      </a:r>
                      <a:endParaRPr sz="2800" u="none" cap="none" strike="noStrike"/>
                    </a:p>
                    <a:p>
                      <a:pPr indent="0" lvl="0" marL="0" marR="0" rtl="0" algn="l">
                        <a:lnSpc>
                          <a:spcPct val="100000"/>
                        </a:lnSpc>
                        <a:spcBef>
                          <a:spcPts val="0"/>
                        </a:spcBef>
                        <a:spcAft>
                          <a:spcPts val="0"/>
                        </a:spcAft>
                        <a:buClr>
                          <a:srgbClr val="000000"/>
                        </a:buClr>
                        <a:buSzPts val="2800"/>
                        <a:buFont typeface="Arial"/>
                        <a:buNone/>
                      </a:pPr>
                      <a:r>
                        <a:t/>
                      </a:r>
                      <a:endParaRPr sz="2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800"/>
                        <a:buFont typeface="Arial"/>
                        <a:buNone/>
                      </a:pPr>
                      <a:r>
                        <a:rPr lang="en-GB" sz="2800" u="none" cap="none" strike="noStrike"/>
                        <a:t>*Arithmetic practice</a:t>
                      </a:r>
                      <a:endParaRPr sz="1400" u="none" cap="none" strike="noStrike"/>
                    </a:p>
                    <a:p>
                      <a:pPr indent="0" lvl="0" marL="0" marR="0" rtl="0" algn="l">
                        <a:lnSpc>
                          <a:spcPct val="100000"/>
                        </a:lnSpc>
                        <a:spcBef>
                          <a:spcPts val="0"/>
                        </a:spcBef>
                        <a:spcAft>
                          <a:spcPts val="0"/>
                        </a:spcAft>
                        <a:buClr>
                          <a:srgbClr val="000000"/>
                        </a:buClr>
                        <a:buSzPts val="2800"/>
                        <a:buFont typeface="Arial"/>
                        <a:buNone/>
                      </a:pPr>
                      <a:r>
                        <a:rPr lang="en-GB" sz="2800" u="none" cap="none" strike="noStrike"/>
                        <a:t>*Go through practice papers and focus on topics such as time, measurement, money, etc</a:t>
                      </a:r>
                      <a:endParaRPr sz="2800" u="none" cap="none" strike="noStrike"/>
                    </a:p>
                    <a:p>
                      <a:pPr indent="0" lvl="0" marL="0" marR="0" rtl="0" algn="l">
                        <a:lnSpc>
                          <a:spcPct val="100000"/>
                        </a:lnSpc>
                        <a:spcBef>
                          <a:spcPts val="0"/>
                        </a:spcBef>
                        <a:spcAft>
                          <a:spcPts val="0"/>
                        </a:spcAft>
                        <a:buClr>
                          <a:srgbClr val="000000"/>
                        </a:buClr>
                        <a:buSzPts val="2800"/>
                        <a:buFont typeface="Arial"/>
                        <a:buNone/>
                      </a:pPr>
                      <a:r>
                        <a:rPr lang="en-GB" sz="2800" u="none" cap="none" strike="noStrike"/>
                        <a:t>*Practice fast recall of times tables facts</a:t>
                      </a:r>
                      <a:endParaRPr sz="1400" u="none" cap="none" strike="noStrike"/>
                    </a:p>
                    <a:p>
                      <a:pPr indent="0" lvl="0" marL="0" marR="0" rtl="0" algn="l">
                        <a:lnSpc>
                          <a:spcPct val="100000"/>
                        </a:lnSpc>
                        <a:spcBef>
                          <a:spcPts val="0"/>
                        </a:spcBef>
                        <a:spcAft>
                          <a:spcPts val="0"/>
                        </a:spcAft>
                        <a:buClr>
                          <a:srgbClr val="000000"/>
                        </a:buClr>
                        <a:buSzPts val="2800"/>
                        <a:buFont typeface="Arial"/>
                        <a:buNone/>
                      </a:pPr>
                      <a:r>
                        <a:rPr lang="en-GB" sz="2800" u="none" cap="none" strike="noStrike"/>
                        <a:t>*CGP Maths SAT Busters and study books </a:t>
                      </a:r>
                      <a:endParaRPr sz="1400" u="none" cap="none" strike="noStrike"/>
                    </a:p>
                  </a:txBody>
                  <a:tcPr marT="45725" marB="45725" marR="91450" marL="91450"/>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6"/>
          <p:cNvSpPr/>
          <p:nvPr/>
        </p:nvSpPr>
        <p:spPr>
          <a:xfrm>
            <a:off x="536894" y="137667"/>
            <a:ext cx="10930855" cy="61247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rgbClr val="000000"/>
                </a:solidFill>
                <a:latin typeface="Verdana"/>
                <a:ea typeface="Verdana"/>
                <a:cs typeface="Verdana"/>
                <a:sym typeface="Verdana"/>
              </a:rPr>
              <a:t>How will results be reported to parents?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Verdana"/>
                <a:ea typeface="Verdana"/>
                <a:cs typeface="Verdana"/>
                <a:sym typeface="Verdana"/>
              </a:rPr>
              <a:t>In your end of year report you will receive: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Noto Sans Symbols"/>
                <a:ea typeface="Noto Sans Symbols"/>
                <a:cs typeface="Noto Sans Symbols"/>
                <a:sym typeface="Noto Sans Symbols"/>
              </a:rPr>
              <a:t>🞇</a:t>
            </a:r>
            <a:r>
              <a:rPr b="0" i="0" lang="en-GB" sz="2400" u="none" cap="none" strike="noStrike">
                <a:solidFill>
                  <a:srgbClr val="000000"/>
                </a:solidFill>
                <a:latin typeface="Verdana"/>
                <a:ea typeface="Verdana"/>
                <a:cs typeface="Verdana"/>
                <a:sym typeface="Verdana"/>
              </a:rPr>
              <a:t>A teacher assessment judgement (based on the KS2 frameworks)  </a:t>
            </a:r>
            <a:r>
              <a:rPr b="1" i="0" lang="en-GB" sz="2400" u="none" cap="none" strike="noStrike">
                <a:solidFill>
                  <a:srgbClr val="000000"/>
                </a:solidFill>
                <a:latin typeface="Verdana"/>
                <a:ea typeface="Verdana"/>
                <a:cs typeface="Verdana"/>
                <a:sym typeface="Verdana"/>
              </a:rPr>
              <a:t>WTS</a:t>
            </a:r>
            <a:r>
              <a:rPr b="0" i="0" lang="en-GB" sz="2400" u="none" cap="none" strike="noStrike">
                <a:solidFill>
                  <a:srgbClr val="000000"/>
                </a:solidFill>
                <a:latin typeface="Verdana"/>
                <a:ea typeface="Verdana"/>
                <a:cs typeface="Verdana"/>
                <a:sym typeface="Verdana"/>
              </a:rPr>
              <a:t>(Working Towards the expected Standard) </a:t>
            </a:r>
            <a:r>
              <a:rPr b="1" i="0" lang="en-GB" sz="2400" u="none" cap="none" strike="noStrike">
                <a:solidFill>
                  <a:srgbClr val="000000"/>
                </a:solidFill>
                <a:latin typeface="Verdana"/>
                <a:ea typeface="Verdana"/>
                <a:cs typeface="Verdana"/>
                <a:sym typeface="Verdana"/>
              </a:rPr>
              <a:t>EXS</a:t>
            </a:r>
            <a:r>
              <a:rPr b="0" i="0" lang="en-GB" sz="2400" u="none" cap="none" strike="noStrike">
                <a:solidFill>
                  <a:srgbClr val="000000"/>
                </a:solidFill>
                <a:latin typeface="Verdana"/>
                <a:ea typeface="Verdana"/>
                <a:cs typeface="Verdana"/>
                <a:sym typeface="Verdana"/>
              </a:rPr>
              <a:t>(Expected Standard) </a:t>
            </a:r>
            <a:r>
              <a:rPr b="1" i="0" lang="en-GB" sz="2400" u="none" cap="none" strike="noStrike">
                <a:solidFill>
                  <a:srgbClr val="000000"/>
                </a:solidFill>
                <a:latin typeface="Verdana"/>
                <a:ea typeface="Verdana"/>
                <a:cs typeface="Verdana"/>
                <a:sym typeface="Verdana"/>
              </a:rPr>
              <a:t>GDS</a:t>
            </a:r>
            <a:r>
              <a:rPr b="0" i="0" lang="en-GB" sz="2400" u="none" cap="none" strike="noStrike">
                <a:solidFill>
                  <a:srgbClr val="000000"/>
                </a:solidFill>
                <a:latin typeface="Verdana"/>
                <a:ea typeface="Verdana"/>
                <a:cs typeface="Verdana"/>
                <a:sym typeface="Verdana"/>
              </a:rPr>
              <a:t>(Working at Greater Depth)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Noto Sans Symbols"/>
                <a:ea typeface="Noto Sans Symbols"/>
                <a:cs typeface="Noto Sans Symbols"/>
                <a:sym typeface="Noto Sans Symbols"/>
              </a:rPr>
              <a:t>🞇</a:t>
            </a:r>
            <a:r>
              <a:rPr b="0" i="0" lang="en-GB" sz="2400" u="none" cap="none" strike="noStrike">
                <a:solidFill>
                  <a:srgbClr val="000000"/>
                </a:solidFill>
                <a:latin typeface="Verdana"/>
                <a:ea typeface="Verdana"/>
                <a:cs typeface="Verdana"/>
                <a:sym typeface="Verdana"/>
              </a:rPr>
              <a:t>A </a:t>
            </a:r>
            <a:r>
              <a:rPr b="0" i="0" lang="en-GB" sz="2400" u="sng" cap="none" strike="noStrike">
                <a:solidFill>
                  <a:srgbClr val="000000"/>
                </a:solidFill>
                <a:latin typeface="Verdana"/>
                <a:ea typeface="Verdana"/>
                <a:cs typeface="Verdana"/>
                <a:sym typeface="Verdana"/>
              </a:rPr>
              <a:t>scaled score</a:t>
            </a:r>
            <a:r>
              <a:rPr b="0" i="0" lang="en-GB" sz="2400" u="none" cap="none" strike="noStrike">
                <a:solidFill>
                  <a:srgbClr val="000000"/>
                </a:solidFill>
                <a:latin typeface="Verdana"/>
                <a:ea typeface="Verdana"/>
                <a:cs typeface="Verdana"/>
                <a:sym typeface="Verdana"/>
              </a:rPr>
              <a:t>  - a raw score (The total marks they get on the paper) is converted to a scaled score)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Noto Sans Symbols"/>
                <a:ea typeface="Noto Sans Symbols"/>
                <a:cs typeface="Noto Sans Symbols"/>
                <a:sym typeface="Noto Sans Symbols"/>
              </a:rPr>
              <a:t>🞇</a:t>
            </a:r>
            <a:r>
              <a:rPr b="0" i="0" lang="en-GB" sz="2400" u="none" cap="none" strike="noStrike">
                <a:solidFill>
                  <a:srgbClr val="000000"/>
                </a:solidFill>
                <a:latin typeface="Verdana"/>
                <a:ea typeface="Verdana"/>
                <a:cs typeface="Verdana"/>
                <a:sym typeface="Verdana"/>
              </a:rPr>
              <a:t>National Standard will be ‘100’ but the raw score that equates to 100 might be different each year. The scores range from 80-120. Usually (but this could change) a child would be working at Greater Depth would score &gt;110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Noto Sans Symbols"/>
                <a:ea typeface="Noto Sans Symbols"/>
                <a:cs typeface="Noto Sans Symbols"/>
                <a:sym typeface="Noto Sans Symbols"/>
              </a:rPr>
              <a:t>🞇</a:t>
            </a:r>
            <a:r>
              <a:rPr b="0" i="0" lang="en-GB" sz="2400" u="none" cap="none" strike="noStrike">
                <a:solidFill>
                  <a:srgbClr val="000000"/>
                </a:solidFill>
                <a:latin typeface="Verdana"/>
                <a:ea typeface="Verdana"/>
                <a:cs typeface="Verdana"/>
                <a:sym typeface="Verdana"/>
              </a:rPr>
              <a:t>Confirmation of attainment of the national standard or not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9"/>
          <p:cNvSpPr/>
          <p:nvPr/>
        </p:nvSpPr>
        <p:spPr>
          <a:xfrm>
            <a:off x="461393" y="402672"/>
            <a:ext cx="9320169" cy="56323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81717"/>
              </a:buClr>
              <a:buSzPts val="2400"/>
              <a:buFont typeface="Trebuchet MS"/>
              <a:buNone/>
            </a:pPr>
            <a:r>
              <a:rPr b="0" i="0" lang="en-GB" sz="2400" u="none" cap="none" strike="noStrike">
                <a:solidFill>
                  <a:srgbClr val="181717"/>
                </a:solidFill>
                <a:latin typeface="Trebuchet MS"/>
                <a:ea typeface="Trebuchet MS"/>
                <a:cs typeface="Trebuchet MS"/>
                <a:sym typeface="Trebuchet MS"/>
              </a:rPr>
              <a:t>Key Stage 2 SATs take place nationally in the week commencing </a:t>
            </a:r>
            <a:r>
              <a:rPr b="1" lang="en-GB" sz="2400">
                <a:solidFill>
                  <a:srgbClr val="181717"/>
                </a:solidFill>
                <a:latin typeface="Trebuchet MS"/>
                <a:ea typeface="Trebuchet MS"/>
                <a:cs typeface="Trebuchet MS"/>
                <a:sym typeface="Trebuchet MS"/>
              </a:rPr>
              <a:t>Monday 13th - Thursday 16th May 2024.</a:t>
            </a:r>
            <a:endParaRPr b="1" i="0" sz="2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dk1"/>
              </a:buClr>
              <a:buSzPts val="2400"/>
              <a:buFont typeface="Trebuchet MS"/>
              <a:buNone/>
            </a:pPr>
            <a:r>
              <a:t/>
            </a:r>
            <a:endParaRPr b="1" i="0" sz="2400" u="none" cap="none" strike="noStrike">
              <a:solidFill>
                <a:srgbClr val="181717"/>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181717"/>
              </a:buClr>
              <a:buSzPts val="2400"/>
              <a:buFont typeface="Trebuchet MS"/>
              <a:buNone/>
            </a:pPr>
            <a:r>
              <a:rPr b="0" i="0" lang="en-GB" sz="2400" u="none" cap="none" strike="noStrike">
                <a:solidFill>
                  <a:srgbClr val="181717"/>
                </a:solidFill>
                <a:latin typeface="Trebuchet MS"/>
                <a:ea typeface="Trebuchet MS"/>
                <a:cs typeface="Trebuchet MS"/>
                <a:sym typeface="Trebuchet MS"/>
              </a:rPr>
              <a:t>Statutory tests will be administered in the following subjects: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81717"/>
              </a:buClr>
              <a:buSzPts val="2400"/>
              <a:buFont typeface="Courier New"/>
              <a:buChar char="o"/>
            </a:pPr>
            <a:r>
              <a:rPr b="0" i="0" lang="en-GB" sz="2400" u="none" cap="none" strike="noStrike">
                <a:solidFill>
                  <a:srgbClr val="181717"/>
                </a:solidFill>
                <a:latin typeface="Trebuchet MS"/>
                <a:ea typeface="Trebuchet MS"/>
                <a:cs typeface="Trebuchet MS"/>
                <a:sym typeface="Trebuchet MS"/>
              </a:rPr>
              <a:t>Reading (60 minutes)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81717"/>
              </a:buClr>
              <a:buSzPts val="2400"/>
              <a:buFont typeface="Courier New"/>
              <a:buChar char="o"/>
            </a:pPr>
            <a:r>
              <a:rPr b="0" i="0" lang="en-GB" sz="2400" u="none" cap="none" strike="noStrike">
                <a:solidFill>
                  <a:srgbClr val="181717"/>
                </a:solidFill>
                <a:latin typeface="Trebuchet MS"/>
                <a:ea typeface="Trebuchet MS"/>
                <a:cs typeface="Trebuchet MS"/>
                <a:sym typeface="Trebuchet MS"/>
              </a:rPr>
              <a:t>Spelling (approximately 15 minutes)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81717"/>
              </a:buClr>
              <a:buSzPts val="2400"/>
              <a:buFont typeface="Courier New"/>
              <a:buChar char="o"/>
            </a:pPr>
            <a:r>
              <a:rPr b="0" i="0" lang="en-GB" sz="2400" u="none" cap="none" strike="noStrike">
                <a:solidFill>
                  <a:srgbClr val="181717"/>
                </a:solidFill>
                <a:latin typeface="Trebuchet MS"/>
                <a:ea typeface="Trebuchet MS"/>
                <a:cs typeface="Trebuchet MS"/>
                <a:sym typeface="Trebuchet MS"/>
              </a:rPr>
              <a:t>Punctuation, Vocabulary and Grammar (45 minutes)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81717"/>
              </a:buClr>
              <a:buSzPts val="2400"/>
              <a:buFont typeface="Courier New"/>
              <a:buChar char="o"/>
            </a:pPr>
            <a:r>
              <a:rPr b="0" i="0" lang="en-GB" sz="2400" u="none" cap="none" strike="noStrike">
                <a:solidFill>
                  <a:srgbClr val="181717"/>
                </a:solidFill>
                <a:latin typeface="Trebuchet MS"/>
                <a:ea typeface="Trebuchet MS"/>
                <a:cs typeface="Trebuchet MS"/>
                <a:sym typeface="Trebuchet MS"/>
              </a:rPr>
              <a:t>Mathematics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81717"/>
              </a:buClr>
              <a:buSzPts val="2400"/>
              <a:buFont typeface="Trebuchet MS"/>
              <a:buNone/>
            </a:pPr>
            <a:r>
              <a:rPr b="0" i="0" lang="en-GB" sz="2400" u="none" cap="none" strike="noStrike">
                <a:solidFill>
                  <a:srgbClr val="181717"/>
                </a:solidFill>
                <a:latin typeface="Trebuchet MS"/>
                <a:ea typeface="Trebuchet MS"/>
                <a:cs typeface="Trebuchet MS"/>
                <a:sym typeface="Trebuchet MS"/>
              </a:rPr>
              <a:t>	- Paper 1: Arithmetic (30 minutes)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81717"/>
              </a:buClr>
              <a:buSzPts val="2400"/>
              <a:buFont typeface="Trebuchet MS"/>
              <a:buNone/>
            </a:pPr>
            <a:r>
              <a:rPr b="0" i="0" lang="en-GB" sz="2400" u="none" cap="none" strike="noStrike">
                <a:solidFill>
                  <a:srgbClr val="181717"/>
                </a:solidFill>
                <a:latin typeface="Trebuchet MS"/>
                <a:ea typeface="Trebuchet MS"/>
                <a:cs typeface="Trebuchet MS"/>
                <a:sym typeface="Trebuchet MS"/>
              </a:rPr>
              <a:t>	- Paper 2: Reasoning (40 minutes)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81717"/>
              </a:buClr>
              <a:buSzPts val="2400"/>
              <a:buFont typeface="Trebuchet MS"/>
              <a:buNone/>
            </a:pPr>
            <a:r>
              <a:rPr b="0" i="0" lang="en-GB" sz="2400" u="none" cap="none" strike="noStrike">
                <a:solidFill>
                  <a:srgbClr val="181717"/>
                </a:solidFill>
                <a:latin typeface="Trebuchet MS"/>
                <a:ea typeface="Trebuchet MS"/>
                <a:cs typeface="Trebuchet MS"/>
                <a:sym typeface="Trebuchet MS"/>
              </a:rPr>
              <a:t>	- Paper 3: Reasoning (40 minutes)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181717"/>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181717"/>
              </a:buClr>
              <a:buSzPts val="2400"/>
              <a:buFont typeface="Arial"/>
              <a:buChar char="•"/>
            </a:pPr>
            <a:r>
              <a:rPr b="0" i="0" lang="en-GB" sz="2400" u="none" cap="none" strike="noStrike">
                <a:solidFill>
                  <a:srgbClr val="181717"/>
                </a:solidFill>
                <a:latin typeface="Trebuchet MS"/>
                <a:ea typeface="Trebuchet MS"/>
                <a:cs typeface="Trebuchet MS"/>
                <a:sym typeface="Trebuchet MS"/>
              </a:rPr>
              <a:t>All tests are externally marked.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181717"/>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181717"/>
              </a:buClr>
              <a:buSzPts val="2400"/>
              <a:buFont typeface="Arial"/>
              <a:buChar char="•"/>
            </a:pPr>
            <a:r>
              <a:rPr b="0" i="0" lang="en-GB" sz="2400" u="none" cap="none" strike="noStrike">
                <a:solidFill>
                  <a:srgbClr val="181717"/>
                </a:solidFill>
                <a:latin typeface="Trebuchet MS"/>
                <a:ea typeface="Trebuchet MS"/>
                <a:cs typeface="Trebuchet MS"/>
                <a:sym typeface="Trebuchet MS"/>
              </a:rPr>
              <a:t>As in recent years, writing will be teacher-assessed internally but may also be externally moderated.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7"/>
          <p:cNvSpPr/>
          <p:nvPr/>
        </p:nvSpPr>
        <p:spPr>
          <a:xfrm>
            <a:off x="7482625" y="0"/>
            <a:ext cx="4194900" cy="646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rgbClr val="000000"/>
                </a:solidFill>
                <a:latin typeface="Verdana"/>
                <a:ea typeface="Verdana"/>
                <a:cs typeface="Verdana"/>
                <a:sym typeface="Verdana"/>
              </a:rPr>
              <a:t>Example Reading Conversion Table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Verdana"/>
                <a:ea typeface="Verdana"/>
                <a:cs typeface="Verdana"/>
                <a:sym typeface="Verdana"/>
              </a:rPr>
              <a:t>In this example, any child achieving a raw score of 2</a:t>
            </a:r>
            <a:r>
              <a:rPr lang="en-GB" sz="2400">
                <a:latin typeface="Verdana"/>
                <a:ea typeface="Verdana"/>
                <a:cs typeface="Verdana"/>
                <a:sym typeface="Verdana"/>
              </a:rPr>
              <a:t>8</a:t>
            </a:r>
            <a:r>
              <a:rPr b="0" i="0" lang="en-GB" sz="2400" u="none" cap="none" strike="noStrike">
                <a:solidFill>
                  <a:srgbClr val="000000"/>
                </a:solidFill>
                <a:latin typeface="Verdana"/>
                <a:ea typeface="Verdana"/>
                <a:cs typeface="Verdana"/>
                <a:sym typeface="Verdana"/>
              </a:rPr>
              <a:t>/50 or more, would be given a scaled score of 100 or more so would therefore be classed as EXS (the expected standard).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Verdana"/>
                <a:ea typeface="Verdana"/>
                <a:cs typeface="Verdana"/>
                <a:sym typeface="Verdana"/>
              </a:rPr>
              <a:t>A raw score of </a:t>
            </a:r>
            <a:r>
              <a:rPr lang="en-GB" sz="2400">
                <a:latin typeface="Verdana"/>
                <a:ea typeface="Verdana"/>
                <a:cs typeface="Verdana"/>
                <a:sym typeface="Verdana"/>
              </a:rPr>
              <a:t>41</a:t>
            </a:r>
            <a:r>
              <a:rPr b="0" i="0" lang="en-GB" sz="2400" u="none" cap="none" strike="noStrike">
                <a:solidFill>
                  <a:srgbClr val="000000"/>
                </a:solidFill>
                <a:latin typeface="Verdana"/>
                <a:ea typeface="Verdana"/>
                <a:cs typeface="Verdana"/>
                <a:sym typeface="Verdana"/>
              </a:rPr>
              <a:t>/50 or above would be classed as GDS (working at greater depth).</a:t>
            </a:r>
            <a:endParaRPr b="0" i="0" sz="1400" u="none" cap="none" strike="noStrike">
              <a:solidFill>
                <a:schemeClr val="dk1"/>
              </a:solidFill>
              <a:latin typeface="Trebuchet MS"/>
              <a:ea typeface="Trebuchet MS"/>
              <a:cs typeface="Trebuchet MS"/>
              <a:sym typeface="Trebuchet MS"/>
            </a:endParaRPr>
          </a:p>
        </p:txBody>
      </p:sp>
      <p:pic>
        <p:nvPicPr>
          <p:cNvPr id="248" name="Google Shape;248;p37"/>
          <p:cNvPicPr preferRelativeResize="0"/>
          <p:nvPr/>
        </p:nvPicPr>
        <p:blipFill>
          <a:blip r:embed="rId3">
            <a:alphaModFix/>
          </a:blip>
          <a:stretch>
            <a:fillRect/>
          </a:stretch>
        </p:blipFill>
        <p:spPr>
          <a:xfrm>
            <a:off x="152400" y="152400"/>
            <a:ext cx="7101306" cy="6705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8"/>
          <p:cNvSpPr/>
          <p:nvPr/>
        </p:nvSpPr>
        <p:spPr>
          <a:xfrm>
            <a:off x="360728" y="467578"/>
            <a:ext cx="11341914" cy="646330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n-GB" sz="4800" u="none" cap="none" strike="noStrike">
                <a:solidFill>
                  <a:schemeClr val="dk1"/>
                </a:solidFill>
                <a:latin typeface="Trebuchet MS"/>
                <a:ea typeface="Trebuchet MS"/>
                <a:cs typeface="Trebuchet MS"/>
                <a:sym typeface="Trebuchet MS"/>
              </a:rPr>
              <a:t>From now until SATs!...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Trebuchet MS"/>
                <a:ea typeface="Trebuchet MS"/>
                <a:cs typeface="Trebuchet MS"/>
                <a:sym typeface="Trebuchet MS"/>
              </a:rPr>
              <a:t>*Focus in lessons will heavily be on practice and </a:t>
            </a:r>
            <a:r>
              <a:rPr lang="en-GB" sz="2400">
                <a:solidFill>
                  <a:schemeClr val="dk1"/>
                </a:solidFill>
                <a:latin typeface="Trebuchet MS"/>
                <a:ea typeface="Trebuchet MS"/>
                <a:cs typeface="Trebuchet MS"/>
                <a:sym typeface="Trebuchet MS"/>
              </a:rPr>
              <a:t>building confidence with applying their knowledge and test technique</a:t>
            </a:r>
            <a:r>
              <a:rPr b="0" i="0" lang="en-GB" sz="2400" u="none" cap="none" strike="noStrike">
                <a:solidFill>
                  <a:schemeClr val="dk1"/>
                </a:solidFill>
                <a:latin typeface="Trebuchet MS"/>
                <a:ea typeface="Trebuchet MS"/>
                <a:cs typeface="Trebuchet MS"/>
                <a:sym typeface="Trebuchet M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Trebuchet MS"/>
                <a:ea typeface="Trebuchet MS"/>
                <a:cs typeface="Trebuchet MS"/>
                <a:sym typeface="Trebuchet MS"/>
              </a:rPr>
              <a:t>*Morning Booster sessions (small group targeted work with an adult) will continue until Easter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Trebuchet MS"/>
                <a:ea typeface="Trebuchet MS"/>
                <a:cs typeface="Trebuchet MS"/>
                <a:sym typeface="Trebuchet MS"/>
              </a:rPr>
              <a:t>*Praise effort and success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Trebuchet MS"/>
                <a:ea typeface="Trebuchet MS"/>
                <a:cs typeface="Trebuchet MS"/>
                <a:sym typeface="Trebuchet MS"/>
              </a:rPr>
              <a:t>*Identify areas to work 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Trebuchet MS"/>
                <a:ea typeface="Trebuchet MS"/>
                <a:cs typeface="Trebuchet MS"/>
                <a:sym typeface="Trebuchet MS"/>
              </a:rPr>
              <a:t>*Help children not to feel worried or pressured about SATS. All that is asked is that they try their best, but please reassure children that the SATS should not be causing anxiety.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Trebuchet MS"/>
                <a:ea typeface="Trebuchet MS"/>
                <a:cs typeface="Trebuchet MS"/>
                <a:sym typeface="Trebuchet MS"/>
              </a:rPr>
              <a:t>*Help children with organising their homework (including spellings and mental arithmetic) and support their reading for pleasure activities.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Trebuchet MS"/>
                <a:ea typeface="Trebuchet MS"/>
                <a:cs typeface="Trebuchet MS"/>
                <a:sym typeface="Trebuchet MS"/>
              </a:rPr>
              <a:t>*Help them to have early nights and a healthy diet.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Trebuchet MS"/>
                <a:ea typeface="Trebuchet MS"/>
                <a:cs typeface="Trebuchet MS"/>
                <a:sym typeface="Trebuchet MS"/>
              </a:rPr>
              <a:t>*Help your child to have the best possible </a:t>
            </a:r>
            <a:r>
              <a:rPr b="0" i="0" lang="en-GB" sz="2400" u="sng" cap="none" strike="noStrike">
                <a:solidFill>
                  <a:schemeClr val="dk1"/>
                </a:solidFill>
                <a:latin typeface="Trebuchet MS"/>
                <a:ea typeface="Trebuchet MS"/>
                <a:cs typeface="Trebuchet MS"/>
                <a:sym typeface="Trebuchet MS"/>
              </a:rPr>
              <a:t>attendance</a:t>
            </a:r>
            <a:r>
              <a:rPr b="0" i="0" lang="en-GB" sz="2400" u="none" cap="none" strike="noStrike">
                <a:solidFill>
                  <a:schemeClr val="dk1"/>
                </a:solidFill>
                <a:latin typeface="Trebuchet MS"/>
                <a:ea typeface="Trebuchet MS"/>
                <a:cs typeface="Trebuchet MS"/>
                <a:sym typeface="Trebuchet MS"/>
              </a:rPr>
              <a:t> at school and </a:t>
            </a:r>
            <a:r>
              <a:rPr b="0" i="0" lang="en-GB" sz="2400" u="sng" cap="none" strike="noStrike">
                <a:solidFill>
                  <a:schemeClr val="dk1"/>
                </a:solidFill>
                <a:latin typeface="Trebuchet MS"/>
                <a:ea typeface="Trebuchet MS"/>
                <a:cs typeface="Trebuchet MS"/>
                <a:sym typeface="Trebuchet MS"/>
              </a:rPr>
              <a:t>punctuality</a:t>
            </a:r>
            <a:r>
              <a:rPr b="0" i="0" lang="en-GB" sz="2400" u="none" cap="none" strike="noStrike">
                <a:solidFill>
                  <a:schemeClr val="dk1"/>
                </a:solidFill>
                <a:latin typeface="Trebuchet MS"/>
                <a:ea typeface="Trebuchet MS"/>
                <a:cs typeface="Trebuchet MS"/>
                <a:sym typeface="Trebuchet M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Trebuchet MS"/>
                <a:ea typeface="Trebuchet MS"/>
                <a:cs typeface="Trebuchet MS"/>
                <a:sym typeface="Trebuchet MS"/>
              </a:rPr>
              <a:t>*Please speak to a member of staff if you have questions or concerns.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39"/>
          <p:cNvPicPr preferRelativeResize="0"/>
          <p:nvPr/>
        </p:nvPicPr>
        <p:blipFill rotWithShape="1">
          <a:blip r:embed="rId3">
            <a:alphaModFix/>
          </a:blip>
          <a:srcRect b="9235" l="0" r="0" t="9297"/>
          <a:stretch/>
        </p:blipFill>
        <p:spPr>
          <a:xfrm>
            <a:off x="2702653" y="226501"/>
            <a:ext cx="5283666" cy="64567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graphicFrame>
        <p:nvGraphicFramePr>
          <p:cNvPr id="154" name="Google Shape;154;p20"/>
          <p:cNvGraphicFramePr/>
          <p:nvPr/>
        </p:nvGraphicFramePr>
        <p:xfrm>
          <a:off x="601575" y="203425"/>
          <a:ext cx="3000000" cy="3000000"/>
        </p:xfrm>
        <a:graphic>
          <a:graphicData uri="http://schemas.openxmlformats.org/drawingml/2006/table">
            <a:tbl>
              <a:tblPr>
                <a:noFill/>
                <a:tableStyleId>{70FED6D8-13A8-4DCD-8E57-C9DDEAEC2A81}</a:tableStyleId>
              </a:tblPr>
              <a:tblGrid>
                <a:gridCol w="2120775"/>
                <a:gridCol w="1894050"/>
                <a:gridCol w="1894050"/>
                <a:gridCol w="1894050"/>
                <a:gridCol w="1894050"/>
              </a:tblGrid>
              <a:tr h="1067975">
                <a:tc>
                  <a:txBody>
                    <a:bodyPr/>
                    <a:lstStyle/>
                    <a:p>
                      <a:pPr indent="0" lvl="0" marL="0" marR="0" rtl="0" algn="ctr">
                        <a:lnSpc>
                          <a:spcPct val="115000"/>
                        </a:lnSpc>
                        <a:spcBef>
                          <a:spcPts val="0"/>
                        </a:spcBef>
                        <a:spcAft>
                          <a:spcPts val="0"/>
                        </a:spcAft>
                        <a:buClr>
                          <a:srgbClr val="000000"/>
                        </a:buClr>
                        <a:buSzPts val="1600"/>
                        <a:buFont typeface="Arial"/>
                        <a:buNone/>
                      </a:pPr>
                      <a:r>
                        <a:rPr lang="en-GB" sz="1600" u="none" cap="none" strike="noStrike">
                          <a:latin typeface="Comic Neue"/>
                          <a:ea typeface="Comic Neue"/>
                          <a:cs typeface="Comic Neue"/>
                          <a:sym typeface="Comic Neue"/>
                        </a:rPr>
                        <a:t>Monday </a:t>
                      </a:r>
                      <a:r>
                        <a:rPr lang="en-GB" sz="1600">
                          <a:latin typeface="Comic Neue"/>
                          <a:ea typeface="Comic Neue"/>
                          <a:cs typeface="Comic Neue"/>
                          <a:sym typeface="Comic Neue"/>
                        </a:rPr>
                        <a:t>13</a:t>
                      </a:r>
                      <a:r>
                        <a:rPr lang="en-GB" sz="1600" u="none" cap="none" strike="noStrike">
                          <a:latin typeface="Comic Neue"/>
                          <a:ea typeface="Comic Neue"/>
                          <a:cs typeface="Comic Neue"/>
                          <a:sym typeface="Comic Neue"/>
                        </a:rPr>
                        <a:t>th May</a:t>
                      </a:r>
                      <a:endParaRPr sz="1600" u="none" cap="none" strike="noStrike">
                        <a:latin typeface="Comic Neue"/>
                        <a:ea typeface="Comic Neue"/>
                        <a:cs typeface="Comic Neue"/>
                        <a:sym typeface="Comic Neue"/>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DE8"/>
                    </a:solidFill>
                  </a:tcPr>
                </a:tc>
                <a:tc>
                  <a:txBody>
                    <a:bodyPr/>
                    <a:lstStyle/>
                    <a:p>
                      <a:pPr indent="0" lvl="0" marL="0" marR="0" rtl="0" algn="ctr">
                        <a:lnSpc>
                          <a:spcPct val="115000"/>
                        </a:lnSpc>
                        <a:spcBef>
                          <a:spcPts val="0"/>
                        </a:spcBef>
                        <a:spcAft>
                          <a:spcPts val="0"/>
                        </a:spcAft>
                        <a:buClr>
                          <a:srgbClr val="000000"/>
                        </a:buClr>
                        <a:buSzPts val="1600"/>
                        <a:buFont typeface="Arial"/>
                        <a:buNone/>
                      </a:pPr>
                      <a:r>
                        <a:rPr lang="en-GB" sz="1600" u="none" cap="none" strike="noStrike">
                          <a:latin typeface="Comic Neue"/>
                          <a:ea typeface="Comic Neue"/>
                          <a:cs typeface="Comic Neue"/>
                          <a:sym typeface="Comic Neue"/>
                        </a:rPr>
                        <a:t>Tuesday </a:t>
                      </a:r>
                      <a:r>
                        <a:rPr lang="en-GB" sz="1600">
                          <a:latin typeface="Comic Neue"/>
                          <a:ea typeface="Comic Neue"/>
                          <a:cs typeface="Comic Neue"/>
                          <a:sym typeface="Comic Neue"/>
                        </a:rPr>
                        <a:t>14</a:t>
                      </a:r>
                      <a:r>
                        <a:rPr lang="en-GB" sz="1600" u="none" cap="none" strike="noStrike">
                          <a:latin typeface="Comic Neue"/>
                          <a:ea typeface="Comic Neue"/>
                          <a:cs typeface="Comic Neue"/>
                          <a:sym typeface="Comic Neue"/>
                        </a:rPr>
                        <a:t>th May</a:t>
                      </a:r>
                      <a:endParaRPr sz="1600" u="none" cap="none" strike="noStrike">
                        <a:latin typeface="Comic Neue"/>
                        <a:ea typeface="Comic Neue"/>
                        <a:cs typeface="Comic Neue"/>
                        <a:sym typeface="Comic Neue"/>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DE8"/>
                    </a:solidFill>
                  </a:tcPr>
                </a:tc>
                <a:tc>
                  <a:txBody>
                    <a:bodyPr/>
                    <a:lstStyle/>
                    <a:p>
                      <a:pPr indent="0" lvl="0" marL="0" marR="0" rtl="0" algn="ctr">
                        <a:lnSpc>
                          <a:spcPct val="115000"/>
                        </a:lnSpc>
                        <a:spcBef>
                          <a:spcPts val="0"/>
                        </a:spcBef>
                        <a:spcAft>
                          <a:spcPts val="0"/>
                        </a:spcAft>
                        <a:buClr>
                          <a:srgbClr val="000000"/>
                        </a:buClr>
                        <a:buSzPts val="1600"/>
                        <a:buFont typeface="Arial"/>
                        <a:buNone/>
                      </a:pPr>
                      <a:r>
                        <a:rPr lang="en-GB" sz="1600" u="none" cap="none" strike="noStrike">
                          <a:latin typeface="Comic Neue"/>
                          <a:ea typeface="Comic Neue"/>
                          <a:cs typeface="Comic Neue"/>
                          <a:sym typeface="Comic Neue"/>
                        </a:rPr>
                        <a:t>Wednesday 1</a:t>
                      </a:r>
                      <a:r>
                        <a:rPr lang="en-GB" sz="1600">
                          <a:latin typeface="Comic Neue"/>
                          <a:ea typeface="Comic Neue"/>
                          <a:cs typeface="Comic Neue"/>
                          <a:sym typeface="Comic Neue"/>
                        </a:rPr>
                        <a:t>5</a:t>
                      </a:r>
                      <a:r>
                        <a:rPr lang="en-GB" sz="1600" u="none" cap="none" strike="noStrike">
                          <a:latin typeface="Comic Neue"/>
                          <a:ea typeface="Comic Neue"/>
                          <a:cs typeface="Comic Neue"/>
                          <a:sym typeface="Comic Neue"/>
                        </a:rPr>
                        <a:t>th May</a:t>
                      </a:r>
                      <a:endParaRPr sz="1600" u="none" cap="none" strike="noStrike">
                        <a:latin typeface="Comic Neue"/>
                        <a:ea typeface="Comic Neue"/>
                        <a:cs typeface="Comic Neue"/>
                        <a:sym typeface="Comic Neue"/>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DE8"/>
                    </a:solidFill>
                  </a:tcPr>
                </a:tc>
                <a:tc>
                  <a:txBody>
                    <a:bodyPr/>
                    <a:lstStyle/>
                    <a:p>
                      <a:pPr indent="0" lvl="0" marL="0" marR="0" rtl="0" algn="ctr">
                        <a:lnSpc>
                          <a:spcPct val="115000"/>
                        </a:lnSpc>
                        <a:spcBef>
                          <a:spcPts val="0"/>
                        </a:spcBef>
                        <a:spcAft>
                          <a:spcPts val="0"/>
                        </a:spcAft>
                        <a:buClr>
                          <a:srgbClr val="000000"/>
                        </a:buClr>
                        <a:buSzPts val="1600"/>
                        <a:buFont typeface="Arial"/>
                        <a:buNone/>
                      </a:pPr>
                      <a:r>
                        <a:rPr lang="en-GB" sz="1600" u="none" cap="none" strike="noStrike">
                          <a:latin typeface="Comic Neue"/>
                          <a:ea typeface="Comic Neue"/>
                          <a:cs typeface="Comic Neue"/>
                          <a:sym typeface="Comic Neue"/>
                        </a:rPr>
                        <a:t>Thursday 1</a:t>
                      </a:r>
                      <a:r>
                        <a:rPr lang="en-GB" sz="1600">
                          <a:latin typeface="Comic Neue"/>
                          <a:ea typeface="Comic Neue"/>
                          <a:cs typeface="Comic Neue"/>
                          <a:sym typeface="Comic Neue"/>
                        </a:rPr>
                        <a:t>6</a:t>
                      </a:r>
                      <a:r>
                        <a:rPr lang="en-GB" sz="1600" u="none" cap="none" strike="noStrike">
                          <a:latin typeface="Comic Neue"/>
                          <a:ea typeface="Comic Neue"/>
                          <a:cs typeface="Comic Neue"/>
                          <a:sym typeface="Comic Neue"/>
                        </a:rPr>
                        <a:t>th May</a:t>
                      </a:r>
                      <a:endParaRPr sz="1600" u="none" cap="none" strike="noStrike">
                        <a:latin typeface="Comic Neue"/>
                        <a:ea typeface="Comic Neue"/>
                        <a:cs typeface="Comic Neue"/>
                        <a:sym typeface="Comic Neue"/>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DE8"/>
                    </a:solidFill>
                  </a:tcPr>
                </a:tc>
                <a:tc>
                  <a:txBody>
                    <a:bodyPr/>
                    <a:lstStyle/>
                    <a:p>
                      <a:pPr indent="0" lvl="0" marL="0" marR="0" rtl="0" algn="ctr">
                        <a:lnSpc>
                          <a:spcPct val="115000"/>
                        </a:lnSpc>
                        <a:spcBef>
                          <a:spcPts val="0"/>
                        </a:spcBef>
                        <a:spcAft>
                          <a:spcPts val="0"/>
                        </a:spcAft>
                        <a:buClr>
                          <a:srgbClr val="000000"/>
                        </a:buClr>
                        <a:buSzPts val="1600"/>
                        <a:buFont typeface="Arial"/>
                        <a:buNone/>
                      </a:pPr>
                      <a:r>
                        <a:rPr lang="en-GB" sz="1600" u="none" cap="none" strike="noStrike">
                          <a:latin typeface="Comic Neue"/>
                          <a:ea typeface="Comic Neue"/>
                          <a:cs typeface="Comic Neue"/>
                          <a:sym typeface="Comic Neue"/>
                        </a:rPr>
                        <a:t>Friday 1</a:t>
                      </a:r>
                      <a:r>
                        <a:rPr lang="en-GB" sz="1600">
                          <a:latin typeface="Comic Neue"/>
                          <a:ea typeface="Comic Neue"/>
                          <a:cs typeface="Comic Neue"/>
                          <a:sym typeface="Comic Neue"/>
                        </a:rPr>
                        <a:t>7</a:t>
                      </a:r>
                      <a:r>
                        <a:rPr lang="en-GB" sz="1600" u="none" cap="none" strike="noStrike">
                          <a:latin typeface="Comic Neue"/>
                          <a:ea typeface="Comic Neue"/>
                          <a:cs typeface="Comic Neue"/>
                          <a:sym typeface="Comic Neue"/>
                        </a:rPr>
                        <a:t>th May</a:t>
                      </a:r>
                      <a:endParaRPr sz="1600" u="none" cap="none" strike="noStrike">
                        <a:latin typeface="Comic Neue"/>
                        <a:ea typeface="Comic Neue"/>
                        <a:cs typeface="Comic Neue"/>
                        <a:sym typeface="Comic Neue"/>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DE8"/>
                    </a:solidFill>
                  </a:tcPr>
                </a:tc>
              </a:tr>
              <a:tr h="5357150">
                <a:tc>
                  <a:txBody>
                    <a:bodyPr/>
                    <a:lstStyle/>
                    <a:p>
                      <a:pPr indent="0" lvl="0" marL="0" marR="0" rtl="0" algn="ctr">
                        <a:lnSpc>
                          <a:spcPct val="115000"/>
                        </a:lnSpc>
                        <a:spcBef>
                          <a:spcPts val="0"/>
                        </a:spcBef>
                        <a:spcAft>
                          <a:spcPts val="0"/>
                        </a:spcAft>
                        <a:buClr>
                          <a:srgbClr val="000000"/>
                        </a:buClr>
                        <a:buSzPts val="1800"/>
                        <a:buFont typeface="Arial"/>
                        <a:buNone/>
                      </a:pPr>
                      <a:r>
                        <a:rPr lang="en-GB" sz="1800" u="none" cap="none" strike="noStrike">
                          <a:latin typeface="Comic Neue"/>
                          <a:ea typeface="Comic Neue"/>
                          <a:cs typeface="Comic Neue"/>
                          <a:sym typeface="Comic Neue"/>
                        </a:rPr>
                        <a:t> </a:t>
                      </a:r>
                      <a:endParaRPr sz="1800" u="none" cap="none" strike="noStrike">
                        <a:latin typeface="Comic Neue"/>
                        <a:ea typeface="Comic Neue"/>
                        <a:cs typeface="Comic Neue"/>
                        <a:sym typeface="Comic Neue"/>
                      </a:endParaRPr>
                    </a:p>
                    <a:p>
                      <a:pPr indent="0" lvl="0" marL="0" rtl="0" algn="ctr">
                        <a:lnSpc>
                          <a:spcPct val="115000"/>
                        </a:lnSpc>
                        <a:spcBef>
                          <a:spcPts val="0"/>
                        </a:spcBef>
                        <a:spcAft>
                          <a:spcPts val="0"/>
                        </a:spcAft>
                        <a:buClr>
                          <a:schemeClr val="dk1"/>
                        </a:buClr>
                        <a:buSzPts val="1800"/>
                        <a:buFont typeface="Arial"/>
                        <a:buNone/>
                      </a:pPr>
                      <a:r>
                        <a:rPr lang="en-GB" sz="1800">
                          <a:solidFill>
                            <a:schemeClr val="dk1"/>
                          </a:solidFill>
                          <a:latin typeface="Comic Neue"/>
                          <a:ea typeface="Comic Neue"/>
                          <a:cs typeface="Comic Neue"/>
                          <a:sym typeface="Comic Neue"/>
                        </a:rPr>
                        <a:t>Spelling, Punctuation and Grammar Paper 1</a:t>
                      </a:r>
                      <a:endParaRPr sz="1800">
                        <a:solidFill>
                          <a:schemeClr val="dk1"/>
                        </a:solidFill>
                        <a:latin typeface="Comic Neue"/>
                        <a:ea typeface="Comic Neue"/>
                        <a:cs typeface="Comic Neue"/>
                        <a:sym typeface="Comic Neue"/>
                      </a:endParaRPr>
                    </a:p>
                    <a:p>
                      <a:pPr indent="0" lvl="0" marL="0" rtl="0" algn="ctr">
                        <a:lnSpc>
                          <a:spcPct val="115000"/>
                        </a:lnSpc>
                        <a:spcBef>
                          <a:spcPts val="1200"/>
                        </a:spcBef>
                        <a:spcAft>
                          <a:spcPts val="0"/>
                        </a:spcAft>
                        <a:buClr>
                          <a:schemeClr val="dk1"/>
                        </a:buClr>
                        <a:buSzPts val="1800"/>
                        <a:buFont typeface="Arial"/>
                        <a:buNone/>
                      </a:pPr>
                      <a:r>
                        <a:rPr lang="en-GB" sz="1800">
                          <a:solidFill>
                            <a:schemeClr val="dk1"/>
                          </a:solidFill>
                          <a:latin typeface="Comic Neue"/>
                          <a:ea typeface="Comic Neue"/>
                          <a:cs typeface="Comic Neue"/>
                          <a:sym typeface="Comic Neue"/>
                        </a:rPr>
                        <a:t>(45 mins)</a:t>
                      </a:r>
                      <a:endParaRPr sz="1800">
                        <a:solidFill>
                          <a:schemeClr val="dk1"/>
                        </a:solidFill>
                        <a:latin typeface="Comic Neue"/>
                        <a:ea typeface="Comic Neue"/>
                        <a:cs typeface="Comic Neue"/>
                        <a:sym typeface="Comic Neue"/>
                      </a:endParaRPr>
                    </a:p>
                    <a:p>
                      <a:pPr indent="0" lvl="0" marL="0" rtl="0" algn="ctr">
                        <a:lnSpc>
                          <a:spcPct val="115000"/>
                        </a:lnSpc>
                        <a:spcBef>
                          <a:spcPts val="1200"/>
                        </a:spcBef>
                        <a:spcAft>
                          <a:spcPts val="0"/>
                        </a:spcAft>
                        <a:buClr>
                          <a:schemeClr val="dk1"/>
                        </a:buClr>
                        <a:buSzPts val="1800"/>
                        <a:buFont typeface="Arial"/>
                        <a:buNone/>
                      </a:pPr>
                      <a:r>
                        <a:rPr lang="en-GB" sz="1800">
                          <a:solidFill>
                            <a:schemeClr val="dk1"/>
                          </a:solidFill>
                          <a:latin typeface="Comic Neue"/>
                          <a:ea typeface="Comic Neue"/>
                          <a:cs typeface="Comic Neue"/>
                          <a:sym typeface="Comic Neue"/>
                        </a:rPr>
                        <a:t> </a:t>
                      </a:r>
                      <a:endParaRPr sz="1800">
                        <a:solidFill>
                          <a:schemeClr val="dk1"/>
                        </a:solidFill>
                        <a:latin typeface="Comic Neue"/>
                        <a:ea typeface="Comic Neue"/>
                        <a:cs typeface="Comic Neue"/>
                        <a:sym typeface="Comic Neue"/>
                      </a:endParaRPr>
                    </a:p>
                    <a:p>
                      <a:pPr indent="0" lvl="0" marL="0" rtl="0" algn="ctr">
                        <a:lnSpc>
                          <a:spcPct val="115000"/>
                        </a:lnSpc>
                        <a:spcBef>
                          <a:spcPts val="1200"/>
                        </a:spcBef>
                        <a:spcAft>
                          <a:spcPts val="0"/>
                        </a:spcAft>
                        <a:buClr>
                          <a:schemeClr val="dk1"/>
                        </a:buClr>
                        <a:buSzPts val="1800"/>
                        <a:buFont typeface="Arial"/>
                        <a:buNone/>
                      </a:pPr>
                      <a:r>
                        <a:rPr lang="en-GB" sz="1800">
                          <a:solidFill>
                            <a:schemeClr val="dk1"/>
                          </a:solidFill>
                          <a:latin typeface="Comic Neue"/>
                          <a:ea typeface="Comic Neue"/>
                          <a:cs typeface="Comic Neue"/>
                          <a:sym typeface="Comic Neue"/>
                        </a:rPr>
                        <a:t>Spelling, Punctuation and Grammar Paper 2</a:t>
                      </a:r>
                      <a:endParaRPr sz="1800">
                        <a:solidFill>
                          <a:schemeClr val="dk1"/>
                        </a:solidFill>
                        <a:latin typeface="Comic Neue"/>
                        <a:ea typeface="Comic Neue"/>
                        <a:cs typeface="Comic Neue"/>
                        <a:sym typeface="Comic Neue"/>
                      </a:endParaRPr>
                    </a:p>
                    <a:p>
                      <a:pPr indent="0" lvl="0" marL="0" rtl="0" algn="ctr">
                        <a:lnSpc>
                          <a:spcPct val="115000"/>
                        </a:lnSpc>
                        <a:spcBef>
                          <a:spcPts val="1200"/>
                        </a:spcBef>
                        <a:spcAft>
                          <a:spcPts val="0"/>
                        </a:spcAft>
                        <a:buClr>
                          <a:schemeClr val="dk1"/>
                        </a:buClr>
                        <a:buSzPts val="1800"/>
                        <a:buFont typeface="Arial"/>
                        <a:buNone/>
                      </a:pPr>
                      <a:r>
                        <a:rPr lang="en-GB" sz="1800">
                          <a:solidFill>
                            <a:schemeClr val="dk1"/>
                          </a:solidFill>
                          <a:latin typeface="Comic Neue"/>
                          <a:ea typeface="Comic Neue"/>
                          <a:cs typeface="Comic Neue"/>
                          <a:sym typeface="Comic Neue"/>
                        </a:rPr>
                        <a:t>(Spelling Test)</a:t>
                      </a:r>
                      <a:endParaRPr sz="1800">
                        <a:latin typeface="Comic Neue"/>
                        <a:ea typeface="Comic Neue"/>
                        <a:cs typeface="Comic Neue"/>
                        <a:sym typeface="Comic Neue"/>
                      </a:endParaRPr>
                    </a:p>
                    <a:p>
                      <a:pPr indent="0" lvl="0" marL="0" marR="0" rtl="0" algn="ctr">
                        <a:lnSpc>
                          <a:spcPct val="115000"/>
                        </a:lnSpc>
                        <a:spcBef>
                          <a:spcPts val="1200"/>
                        </a:spcBef>
                        <a:spcAft>
                          <a:spcPts val="0"/>
                        </a:spcAft>
                        <a:buClr>
                          <a:srgbClr val="000000"/>
                        </a:buClr>
                        <a:buSzPts val="1800"/>
                        <a:buFont typeface="Arial"/>
                        <a:buNone/>
                      </a:pPr>
                      <a:r>
                        <a:rPr lang="en-GB" sz="1800" u="none" cap="none" strike="noStrike">
                          <a:latin typeface="Comic Neue"/>
                          <a:ea typeface="Comic Neue"/>
                          <a:cs typeface="Comic Neue"/>
                          <a:sym typeface="Comic Neue"/>
                        </a:rPr>
                        <a:t> </a:t>
                      </a:r>
                      <a:endParaRPr sz="1800" u="none" cap="none" strike="noStrike">
                        <a:latin typeface="Comic Neue"/>
                        <a:ea typeface="Comic Neue"/>
                        <a:cs typeface="Comic Neue"/>
                        <a:sym typeface="Comic Neue"/>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1200"/>
                        </a:spcBef>
                        <a:spcAft>
                          <a:spcPts val="0"/>
                        </a:spcAft>
                        <a:buClr>
                          <a:srgbClr val="000000"/>
                        </a:buClr>
                        <a:buSzPts val="1800"/>
                        <a:buFont typeface="Arial"/>
                        <a:buNone/>
                      </a:pPr>
                      <a:r>
                        <a:t/>
                      </a:r>
                      <a:endParaRPr sz="1800" u="none" cap="none" strike="noStrike">
                        <a:latin typeface="Comic Neue"/>
                        <a:ea typeface="Comic Neue"/>
                        <a:cs typeface="Comic Neue"/>
                        <a:sym typeface="Comic Neue"/>
                      </a:endParaRPr>
                    </a:p>
                    <a:p>
                      <a:pPr indent="0" lvl="0" marL="0" marR="0" rtl="0" algn="ctr">
                        <a:lnSpc>
                          <a:spcPct val="115000"/>
                        </a:lnSpc>
                        <a:spcBef>
                          <a:spcPts val="1200"/>
                        </a:spcBef>
                        <a:spcAft>
                          <a:spcPts val="0"/>
                        </a:spcAft>
                        <a:buClr>
                          <a:srgbClr val="000000"/>
                        </a:buClr>
                        <a:buSzPts val="1800"/>
                        <a:buFont typeface="Arial"/>
                        <a:buNone/>
                      </a:pPr>
                      <a:r>
                        <a:rPr lang="en-GB" sz="1800" u="none" cap="none" strike="noStrike">
                          <a:latin typeface="Comic Neue"/>
                          <a:ea typeface="Comic Neue"/>
                          <a:cs typeface="Comic Neue"/>
                          <a:sym typeface="Comic Neue"/>
                        </a:rPr>
                        <a:t> </a:t>
                      </a:r>
                      <a:endParaRPr sz="1800" u="none" cap="none" strike="noStrike">
                        <a:latin typeface="Comic Neue"/>
                        <a:ea typeface="Comic Neue"/>
                        <a:cs typeface="Comic Neue"/>
                        <a:sym typeface="Comic Neue"/>
                      </a:endParaRPr>
                    </a:p>
                    <a:p>
                      <a:pPr indent="0" lvl="0" marL="0" marR="0" rtl="0" algn="ctr">
                        <a:lnSpc>
                          <a:spcPct val="115000"/>
                        </a:lnSpc>
                        <a:spcBef>
                          <a:spcPts val="1200"/>
                        </a:spcBef>
                        <a:spcAft>
                          <a:spcPts val="0"/>
                        </a:spcAft>
                        <a:buClr>
                          <a:srgbClr val="000000"/>
                        </a:buClr>
                        <a:buSzPts val="1800"/>
                        <a:buFont typeface="Arial"/>
                        <a:buNone/>
                      </a:pPr>
                      <a:r>
                        <a:rPr lang="en-GB" sz="1800">
                          <a:solidFill>
                            <a:schemeClr val="dk1"/>
                          </a:solidFill>
                          <a:latin typeface="Comic Neue"/>
                          <a:ea typeface="Comic Neue"/>
                          <a:cs typeface="Comic Neue"/>
                          <a:sym typeface="Comic Neue"/>
                        </a:rPr>
                        <a:t>Reading Paper</a:t>
                      </a:r>
                      <a:endParaRPr sz="1800">
                        <a:solidFill>
                          <a:schemeClr val="dk1"/>
                        </a:solidFill>
                        <a:latin typeface="Comic Neue"/>
                        <a:ea typeface="Comic Neue"/>
                        <a:cs typeface="Comic Neue"/>
                        <a:sym typeface="Comic Neue"/>
                      </a:endParaRPr>
                    </a:p>
                    <a:p>
                      <a:pPr indent="0" lvl="0" marL="0" rtl="0" algn="ctr">
                        <a:lnSpc>
                          <a:spcPct val="115000"/>
                        </a:lnSpc>
                        <a:spcBef>
                          <a:spcPts val="1200"/>
                        </a:spcBef>
                        <a:spcAft>
                          <a:spcPts val="0"/>
                        </a:spcAft>
                        <a:buClr>
                          <a:schemeClr val="dk1"/>
                        </a:buClr>
                        <a:buSzPts val="1800"/>
                        <a:buFont typeface="Arial"/>
                        <a:buNone/>
                      </a:pPr>
                      <a:r>
                        <a:rPr lang="en-GB" sz="1800">
                          <a:solidFill>
                            <a:schemeClr val="dk1"/>
                          </a:solidFill>
                          <a:latin typeface="Comic Neue"/>
                          <a:ea typeface="Comic Neue"/>
                          <a:cs typeface="Comic Neue"/>
                          <a:sym typeface="Comic Neue"/>
                        </a:rPr>
                        <a:t>(1 hr)</a:t>
                      </a:r>
                      <a:endParaRPr sz="1800">
                        <a:latin typeface="Comic Neue"/>
                        <a:ea typeface="Comic Neue"/>
                        <a:cs typeface="Comic Neue"/>
                        <a:sym typeface="Comic Neue"/>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800"/>
                        <a:buFont typeface="Arial"/>
                        <a:buNone/>
                      </a:pPr>
                      <a:r>
                        <a:t/>
                      </a:r>
                      <a:endParaRPr sz="1800">
                        <a:solidFill>
                          <a:schemeClr val="dk1"/>
                        </a:solidFill>
                        <a:latin typeface="Comic Neue"/>
                        <a:ea typeface="Comic Neue"/>
                        <a:cs typeface="Comic Neue"/>
                        <a:sym typeface="Comic Neue"/>
                      </a:endParaRPr>
                    </a:p>
                    <a:p>
                      <a:pPr indent="0" lvl="0" marL="0" rtl="0" algn="ctr">
                        <a:lnSpc>
                          <a:spcPct val="115000"/>
                        </a:lnSpc>
                        <a:spcBef>
                          <a:spcPts val="0"/>
                        </a:spcBef>
                        <a:spcAft>
                          <a:spcPts val="0"/>
                        </a:spcAft>
                        <a:buClr>
                          <a:schemeClr val="dk1"/>
                        </a:buClr>
                        <a:buSzPts val="1800"/>
                        <a:buFont typeface="Arial"/>
                        <a:buNone/>
                      </a:pPr>
                      <a:r>
                        <a:t/>
                      </a:r>
                      <a:endParaRPr sz="1800">
                        <a:solidFill>
                          <a:schemeClr val="dk1"/>
                        </a:solidFill>
                        <a:latin typeface="Comic Neue"/>
                        <a:ea typeface="Comic Neue"/>
                        <a:cs typeface="Comic Neue"/>
                        <a:sym typeface="Comic Neue"/>
                      </a:endParaRPr>
                    </a:p>
                    <a:p>
                      <a:pPr indent="0" lvl="0" marL="0" rtl="0" algn="ctr">
                        <a:lnSpc>
                          <a:spcPct val="115000"/>
                        </a:lnSpc>
                        <a:spcBef>
                          <a:spcPts val="0"/>
                        </a:spcBef>
                        <a:spcAft>
                          <a:spcPts val="0"/>
                        </a:spcAft>
                        <a:buClr>
                          <a:schemeClr val="dk1"/>
                        </a:buClr>
                        <a:buSzPts val="1800"/>
                        <a:buFont typeface="Arial"/>
                        <a:buNone/>
                      </a:pPr>
                      <a:r>
                        <a:rPr lang="en-GB" sz="1800">
                          <a:solidFill>
                            <a:schemeClr val="dk1"/>
                          </a:solidFill>
                          <a:latin typeface="Comic Neue"/>
                          <a:ea typeface="Comic Neue"/>
                          <a:cs typeface="Comic Neue"/>
                          <a:sym typeface="Comic Neue"/>
                        </a:rPr>
                        <a:t>Maths Paper 1 Arithmetic</a:t>
                      </a:r>
                      <a:endParaRPr sz="1800">
                        <a:solidFill>
                          <a:schemeClr val="dk1"/>
                        </a:solidFill>
                        <a:latin typeface="Comic Neue"/>
                        <a:ea typeface="Comic Neue"/>
                        <a:cs typeface="Comic Neue"/>
                        <a:sym typeface="Comic Neue"/>
                      </a:endParaRPr>
                    </a:p>
                    <a:p>
                      <a:pPr indent="0" lvl="0" marL="0" rtl="0" algn="ctr">
                        <a:lnSpc>
                          <a:spcPct val="115000"/>
                        </a:lnSpc>
                        <a:spcBef>
                          <a:spcPts val="1200"/>
                        </a:spcBef>
                        <a:spcAft>
                          <a:spcPts val="0"/>
                        </a:spcAft>
                        <a:buClr>
                          <a:schemeClr val="dk1"/>
                        </a:buClr>
                        <a:buSzPts val="1800"/>
                        <a:buFont typeface="Arial"/>
                        <a:buNone/>
                      </a:pPr>
                      <a:r>
                        <a:rPr lang="en-GB" sz="1800">
                          <a:solidFill>
                            <a:schemeClr val="dk1"/>
                          </a:solidFill>
                          <a:latin typeface="Comic Neue"/>
                          <a:ea typeface="Comic Neue"/>
                          <a:cs typeface="Comic Neue"/>
                          <a:sym typeface="Comic Neue"/>
                        </a:rPr>
                        <a:t>(30 mins)</a:t>
                      </a:r>
                      <a:endParaRPr sz="1800">
                        <a:solidFill>
                          <a:schemeClr val="dk1"/>
                        </a:solidFill>
                        <a:latin typeface="Comic Neue"/>
                        <a:ea typeface="Comic Neue"/>
                        <a:cs typeface="Comic Neue"/>
                        <a:sym typeface="Comic Neue"/>
                      </a:endParaRPr>
                    </a:p>
                    <a:p>
                      <a:pPr indent="0" lvl="0" marL="0" rtl="0" algn="ctr">
                        <a:lnSpc>
                          <a:spcPct val="115000"/>
                        </a:lnSpc>
                        <a:spcBef>
                          <a:spcPts val="1200"/>
                        </a:spcBef>
                        <a:spcAft>
                          <a:spcPts val="0"/>
                        </a:spcAft>
                        <a:buClr>
                          <a:schemeClr val="dk1"/>
                        </a:buClr>
                        <a:buSzPts val="1800"/>
                        <a:buFont typeface="Arial"/>
                        <a:buNone/>
                      </a:pPr>
                      <a:r>
                        <a:rPr lang="en-GB" sz="1800">
                          <a:solidFill>
                            <a:schemeClr val="dk1"/>
                          </a:solidFill>
                          <a:latin typeface="Comic Neue"/>
                          <a:ea typeface="Comic Neue"/>
                          <a:cs typeface="Comic Neue"/>
                          <a:sym typeface="Comic Neue"/>
                        </a:rPr>
                        <a:t> </a:t>
                      </a:r>
                      <a:endParaRPr sz="1800">
                        <a:solidFill>
                          <a:schemeClr val="dk1"/>
                        </a:solidFill>
                        <a:latin typeface="Comic Neue"/>
                        <a:ea typeface="Comic Neue"/>
                        <a:cs typeface="Comic Neue"/>
                        <a:sym typeface="Comic Neue"/>
                      </a:endParaRPr>
                    </a:p>
                    <a:p>
                      <a:pPr indent="0" lvl="0" marL="0" rtl="0" algn="ctr">
                        <a:lnSpc>
                          <a:spcPct val="115000"/>
                        </a:lnSpc>
                        <a:spcBef>
                          <a:spcPts val="1200"/>
                        </a:spcBef>
                        <a:spcAft>
                          <a:spcPts val="0"/>
                        </a:spcAft>
                        <a:buClr>
                          <a:schemeClr val="dk1"/>
                        </a:buClr>
                        <a:buSzPts val="1800"/>
                        <a:buFont typeface="Arial"/>
                        <a:buNone/>
                      </a:pPr>
                      <a:r>
                        <a:rPr lang="en-GB" sz="1800">
                          <a:solidFill>
                            <a:schemeClr val="dk1"/>
                          </a:solidFill>
                          <a:latin typeface="Comic Neue"/>
                          <a:ea typeface="Comic Neue"/>
                          <a:cs typeface="Comic Neue"/>
                          <a:sym typeface="Comic Neue"/>
                        </a:rPr>
                        <a:t>Maths Paper 2 Reasoning (40 mins)</a:t>
                      </a:r>
                      <a:endParaRPr sz="1800">
                        <a:solidFill>
                          <a:schemeClr val="dk1"/>
                        </a:solidFill>
                        <a:latin typeface="Comic Neue"/>
                        <a:ea typeface="Comic Neue"/>
                        <a:cs typeface="Comic Neue"/>
                        <a:sym typeface="Comic Neue"/>
                      </a:endParaRPr>
                    </a:p>
                    <a:p>
                      <a:pPr indent="0" lvl="0" marL="0" marR="0" rtl="0" algn="ctr">
                        <a:lnSpc>
                          <a:spcPct val="115000"/>
                        </a:lnSpc>
                        <a:spcBef>
                          <a:spcPts val="1200"/>
                        </a:spcBef>
                        <a:spcAft>
                          <a:spcPts val="0"/>
                        </a:spcAft>
                        <a:buClr>
                          <a:srgbClr val="000000"/>
                        </a:buClr>
                        <a:buSzPts val="1800"/>
                        <a:buFont typeface="Arial"/>
                        <a:buNone/>
                      </a:pPr>
                      <a:r>
                        <a:t/>
                      </a:r>
                      <a:endParaRPr sz="1800">
                        <a:latin typeface="Comic Neue"/>
                        <a:ea typeface="Comic Neue"/>
                        <a:cs typeface="Comic Neue"/>
                        <a:sym typeface="Comic Neue"/>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800"/>
                        <a:buFont typeface="Arial"/>
                        <a:buNone/>
                      </a:pPr>
                      <a:r>
                        <a:t/>
                      </a:r>
                      <a:endParaRPr sz="1800">
                        <a:solidFill>
                          <a:schemeClr val="dk1"/>
                        </a:solidFill>
                        <a:latin typeface="Comic Neue"/>
                        <a:ea typeface="Comic Neue"/>
                        <a:cs typeface="Comic Neue"/>
                        <a:sym typeface="Comic Neue"/>
                      </a:endParaRPr>
                    </a:p>
                    <a:p>
                      <a:pPr indent="0" lvl="0" marL="0" rtl="0" algn="ctr">
                        <a:lnSpc>
                          <a:spcPct val="115000"/>
                        </a:lnSpc>
                        <a:spcBef>
                          <a:spcPts val="0"/>
                        </a:spcBef>
                        <a:spcAft>
                          <a:spcPts val="0"/>
                        </a:spcAft>
                        <a:buClr>
                          <a:schemeClr val="dk1"/>
                        </a:buClr>
                        <a:buSzPts val="1800"/>
                        <a:buFont typeface="Arial"/>
                        <a:buNone/>
                      </a:pPr>
                      <a:r>
                        <a:t/>
                      </a:r>
                      <a:endParaRPr sz="1800">
                        <a:solidFill>
                          <a:schemeClr val="dk1"/>
                        </a:solidFill>
                        <a:latin typeface="Comic Neue"/>
                        <a:ea typeface="Comic Neue"/>
                        <a:cs typeface="Comic Neue"/>
                        <a:sym typeface="Comic Neue"/>
                      </a:endParaRPr>
                    </a:p>
                    <a:p>
                      <a:pPr indent="0" lvl="0" marL="0" rtl="0" algn="ctr">
                        <a:lnSpc>
                          <a:spcPct val="115000"/>
                        </a:lnSpc>
                        <a:spcBef>
                          <a:spcPts val="0"/>
                        </a:spcBef>
                        <a:spcAft>
                          <a:spcPts val="0"/>
                        </a:spcAft>
                        <a:buClr>
                          <a:schemeClr val="dk1"/>
                        </a:buClr>
                        <a:buSzPts val="1800"/>
                        <a:buFont typeface="Arial"/>
                        <a:buNone/>
                      </a:pPr>
                      <a:r>
                        <a:rPr lang="en-GB" sz="1800">
                          <a:solidFill>
                            <a:schemeClr val="dk1"/>
                          </a:solidFill>
                          <a:latin typeface="Comic Neue"/>
                          <a:ea typeface="Comic Neue"/>
                          <a:cs typeface="Comic Neue"/>
                          <a:sym typeface="Comic Neue"/>
                        </a:rPr>
                        <a:t>Maths Paper 3 Reasoning (40 mins)</a:t>
                      </a:r>
                      <a:endParaRPr sz="1800" u="none" cap="none" strike="noStrike">
                        <a:latin typeface="Comic Neue"/>
                        <a:ea typeface="Comic Neue"/>
                        <a:cs typeface="Comic Neue"/>
                        <a:sym typeface="Comic Neue"/>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800"/>
                        <a:buFont typeface="Arial"/>
                        <a:buNone/>
                      </a:pPr>
                      <a:r>
                        <a:t/>
                      </a:r>
                      <a:endParaRPr sz="1800">
                        <a:latin typeface="Comic Neue"/>
                        <a:ea typeface="Comic Neue"/>
                        <a:cs typeface="Comic Neue"/>
                        <a:sym typeface="Comic Neue"/>
                      </a:endParaRPr>
                    </a:p>
                    <a:p>
                      <a:pPr indent="0" lvl="0" marL="0" marR="0" rtl="0" algn="ctr">
                        <a:lnSpc>
                          <a:spcPct val="115000"/>
                        </a:lnSpc>
                        <a:spcBef>
                          <a:spcPts val="0"/>
                        </a:spcBef>
                        <a:spcAft>
                          <a:spcPts val="0"/>
                        </a:spcAft>
                        <a:buClr>
                          <a:srgbClr val="000000"/>
                        </a:buClr>
                        <a:buSzPts val="1800"/>
                        <a:buFont typeface="Arial"/>
                        <a:buNone/>
                      </a:pPr>
                      <a:r>
                        <a:t/>
                      </a:r>
                      <a:endParaRPr sz="1800">
                        <a:latin typeface="Comic Neue"/>
                        <a:ea typeface="Comic Neue"/>
                        <a:cs typeface="Comic Neue"/>
                        <a:sym typeface="Comic Neue"/>
                      </a:endParaRPr>
                    </a:p>
                    <a:p>
                      <a:pPr indent="0" lvl="0" marL="0" marR="0" rtl="0" algn="ctr">
                        <a:lnSpc>
                          <a:spcPct val="115000"/>
                        </a:lnSpc>
                        <a:spcBef>
                          <a:spcPts val="0"/>
                        </a:spcBef>
                        <a:spcAft>
                          <a:spcPts val="0"/>
                        </a:spcAft>
                        <a:buClr>
                          <a:srgbClr val="000000"/>
                        </a:buClr>
                        <a:buSzPts val="1800"/>
                        <a:buFont typeface="Arial"/>
                        <a:buNone/>
                      </a:pPr>
                      <a:r>
                        <a:t/>
                      </a:r>
                      <a:endParaRPr sz="1800">
                        <a:latin typeface="Comic Neue"/>
                        <a:ea typeface="Comic Neue"/>
                        <a:cs typeface="Comic Neue"/>
                        <a:sym typeface="Comic Neue"/>
                      </a:endParaRPr>
                    </a:p>
                    <a:p>
                      <a:pPr indent="0" lvl="0" marL="0" marR="0" rtl="0" algn="ctr">
                        <a:lnSpc>
                          <a:spcPct val="115000"/>
                        </a:lnSpc>
                        <a:spcBef>
                          <a:spcPts val="0"/>
                        </a:spcBef>
                        <a:spcAft>
                          <a:spcPts val="0"/>
                        </a:spcAft>
                        <a:buClr>
                          <a:srgbClr val="000000"/>
                        </a:buClr>
                        <a:buSzPts val="1800"/>
                        <a:buFont typeface="Arial"/>
                        <a:buNone/>
                      </a:pPr>
                      <a:r>
                        <a:t/>
                      </a:r>
                      <a:endParaRPr sz="1800">
                        <a:latin typeface="Comic Neue"/>
                        <a:ea typeface="Comic Neue"/>
                        <a:cs typeface="Comic Neue"/>
                        <a:sym typeface="Comic Neue"/>
                      </a:endParaRPr>
                    </a:p>
                    <a:p>
                      <a:pPr indent="0" lvl="0" marL="0" marR="0" rtl="0" algn="ctr">
                        <a:lnSpc>
                          <a:spcPct val="115000"/>
                        </a:lnSpc>
                        <a:spcBef>
                          <a:spcPts val="0"/>
                        </a:spcBef>
                        <a:spcAft>
                          <a:spcPts val="0"/>
                        </a:spcAft>
                        <a:buClr>
                          <a:srgbClr val="000000"/>
                        </a:buClr>
                        <a:buSzPts val="1800"/>
                        <a:buFont typeface="Arial"/>
                        <a:buNone/>
                      </a:pPr>
                      <a:r>
                        <a:t/>
                      </a:r>
                      <a:endParaRPr sz="1800">
                        <a:latin typeface="Comic Neue"/>
                        <a:ea typeface="Comic Neue"/>
                        <a:cs typeface="Comic Neue"/>
                        <a:sym typeface="Comic Neue"/>
                      </a:endParaRPr>
                    </a:p>
                    <a:p>
                      <a:pPr indent="0" lvl="0" marL="0" marR="0" rtl="0" algn="ctr">
                        <a:lnSpc>
                          <a:spcPct val="115000"/>
                        </a:lnSpc>
                        <a:spcBef>
                          <a:spcPts val="0"/>
                        </a:spcBef>
                        <a:spcAft>
                          <a:spcPts val="0"/>
                        </a:spcAft>
                        <a:buClr>
                          <a:srgbClr val="000000"/>
                        </a:buClr>
                        <a:buSzPts val="1800"/>
                        <a:buFont typeface="Arial"/>
                        <a:buNone/>
                      </a:pPr>
                      <a:r>
                        <a:rPr lang="en-GB" sz="1800">
                          <a:latin typeface="Comic Neue"/>
                          <a:ea typeface="Comic Neue"/>
                          <a:cs typeface="Comic Neue"/>
                          <a:sym typeface="Comic Neue"/>
                        </a:rPr>
                        <a:t>TREAT DAY!</a:t>
                      </a:r>
                      <a:endParaRPr sz="1800" u="none" cap="none" strike="noStrike">
                        <a:latin typeface="Comic Neue"/>
                        <a:ea typeface="Comic Neue"/>
                        <a:cs typeface="Comic Neue"/>
                        <a:sym typeface="Comic Neue"/>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1"/>
          <p:cNvSpPr/>
          <p:nvPr/>
        </p:nvSpPr>
        <p:spPr>
          <a:xfrm>
            <a:off x="4205681" y="0"/>
            <a:ext cx="2698458" cy="10156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0"/>
              <a:buFont typeface="Arial"/>
              <a:buNone/>
            </a:pPr>
            <a:r>
              <a:rPr b="0" i="0" lang="en-GB" sz="6000" u="none" cap="none" strike="noStrike">
                <a:solidFill>
                  <a:schemeClr val="dk1"/>
                </a:solidFill>
                <a:latin typeface="Trebuchet MS"/>
                <a:ea typeface="Trebuchet MS"/>
                <a:cs typeface="Trebuchet MS"/>
                <a:sym typeface="Trebuchet MS"/>
              </a:rPr>
              <a:t>Writing</a:t>
            </a:r>
            <a:endParaRPr b="0" i="0" sz="1800" u="none" cap="none" strike="noStrike">
              <a:solidFill>
                <a:schemeClr val="dk1"/>
              </a:solidFill>
              <a:latin typeface="Trebuchet MS"/>
              <a:ea typeface="Trebuchet MS"/>
              <a:cs typeface="Trebuchet MS"/>
              <a:sym typeface="Trebuchet MS"/>
            </a:endParaRPr>
          </a:p>
        </p:txBody>
      </p:sp>
      <p:sp>
        <p:nvSpPr>
          <p:cNvPr id="160" name="Google Shape;160;p21"/>
          <p:cNvSpPr/>
          <p:nvPr/>
        </p:nvSpPr>
        <p:spPr>
          <a:xfrm>
            <a:off x="462792" y="1015663"/>
            <a:ext cx="11266415" cy="600164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Verdana"/>
                <a:ea typeface="Verdana"/>
                <a:cs typeface="Verdana"/>
                <a:sym typeface="Verdana"/>
              </a:rPr>
              <a:t>The children </a:t>
            </a:r>
            <a:r>
              <a:rPr b="0" i="0" lang="en-GB" sz="2400" u="sng" cap="none" strike="noStrike">
                <a:solidFill>
                  <a:srgbClr val="000000"/>
                </a:solidFill>
                <a:latin typeface="Verdana"/>
                <a:ea typeface="Verdana"/>
                <a:cs typeface="Verdana"/>
                <a:sym typeface="Verdana"/>
              </a:rPr>
              <a:t>will not</a:t>
            </a:r>
            <a:r>
              <a:rPr b="0" i="0" lang="en-GB" sz="2400" u="none" cap="none" strike="noStrike">
                <a:solidFill>
                  <a:srgbClr val="000000"/>
                </a:solidFill>
                <a:latin typeface="Verdana"/>
                <a:ea typeface="Verdana"/>
                <a:cs typeface="Verdana"/>
                <a:sym typeface="Verdana"/>
              </a:rPr>
              <a:t> complete a writing SATs test.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Verdana"/>
                <a:ea typeface="Verdana"/>
                <a:cs typeface="Verdana"/>
                <a:sym typeface="Verdana"/>
              </a:rPr>
              <a:t>Teacher</a:t>
            </a:r>
            <a:r>
              <a:rPr b="0" i="0" lang="en-GB" sz="2400" u="none" cap="none" strike="noStrike">
                <a:solidFill>
                  <a:srgbClr val="000000"/>
                </a:solidFill>
                <a:latin typeface="Verdana"/>
                <a:ea typeface="Verdana"/>
                <a:cs typeface="Verdana"/>
                <a:sym typeface="Verdana"/>
              </a:rPr>
              <a:t> </a:t>
            </a:r>
            <a:r>
              <a:rPr b="1" i="0" lang="en-GB" sz="2400" u="none" cap="none" strike="noStrike">
                <a:solidFill>
                  <a:srgbClr val="000000"/>
                </a:solidFill>
                <a:latin typeface="Verdana"/>
                <a:ea typeface="Verdana"/>
                <a:cs typeface="Verdana"/>
                <a:sym typeface="Verdana"/>
              </a:rPr>
              <a:t>assessments </a:t>
            </a:r>
            <a:r>
              <a:rPr b="0" i="0" lang="en-GB" sz="2400" u="none" cap="none" strike="noStrike">
                <a:solidFill>
                  <a:srgbClr val="000000"/>
                </a:solidFill>
                <a:latin typeface="Verdana"/>
                <a:ea typeface="Verdana"/>
                <a:cs typeface="Verdana"/>
                <a:sym typeface="Verdana"/>
              </a:rPr>
              <a:t>in writing provide a rounded judgement that is based on our knowledge of how your child has performed over time and in a variety of contexts.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Verdana"/>
                <a:ea typeface="Verdana"/>
                <a:cs typeface="Verdana"/>
                <a:sym typeface="Verdana"/>
              </a:rPr>
              <a:t>The judgements are made throughout the course of the year against a set of criteria known as the KS2 assessment framework which is a bullet pointed list of what the expected standard looks like for the end of Year 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400"/>
              <a:buFont typeface="Arial"/>
              <a:buNone/>
            </a:pPr>
            <a:r>
              <a:rPr b="0" i="0" lang="en-GB" sz="2400" u="sng" cap="none" strike="noStrike">
                <a:solidFill>
                  <a:schemeClr val="hlink"/>
                </a:solidFill>
                <a:latin typeface="Verdana"/>
                <a:ea typeface="Verdana"/>
                <a:cs typeface="Verdana"/>
                <a:sym typeface="Verdana"/>
                <a:hlinkClick r:id="rId3"/>
              </a:rPr>
              <a:t>https://assets.publishing.service.gov.uk/government/uploads/system/uploads/attachment_data/file/740345/2018-19_teacher_assessment_frameworks_at_the_end_of_key_stage_2_WEBHO.pdf</a:t>
            </a:r>
            <a:endParaRPr b="0" i="0" sz="24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22"/>
          <p:cNvPicPr preferRelativeResize="0"/>
          <p:nvPr/>
        </p:nvPicPr>
        <p:blipFill rotWithShape="1">
          <a:blip r:embed="rId3">
            <a:alphaModFix/>
          </a:blip>
          <a:srcRect b="0" l="0" r="0" t="0"/>
          <a:stretch/>
        </p:blipFill>
        <p:spPr>
          <a:xfrm>
            <a:off x="152400" y="152400"/>
            <a:ext cx="4679750" cy="2223075"/>
          </a:xfrm>
          <a:prstGeom prst="rect">
            <a:avLst/>
          </a:prstGeom>
          <a:noFill/>
          <a:ln>
            <a:noFill/>
          </a:ln>
        </p:spPr>
      </p:pic>
      <p:pic>
        <p:nvPicPr>
          <p:cNvPr id="166" name="Google Shape;166;p22"/>
          <p:cNvPicPr preferRelativeResize="0"/>
          <p:nvPr/>
        </p:nvPicPr>
        <p:blipFill rotWithShape="1">
          <a:blip r:embed="rId4">
            <a:alphaModFix/>
          </a:blip>
          <a:srcRect b="0" l="0" r="0" t="0"/>
          <a:stretch/>
        </p:blipFill>
        <p:spPr>
          <a:xfrm>
            <a:off x="7354575" y="58475"/>
            <a:ext cx="4627650" cy="2192850"/>
          </a:xfrm>
          <a:prstGeom prst="rect">
            <a:avLst/>
          </a:prstGeom>
          <a:noFill/>
          <a:ln>
            <a:noFill/>
          </a:ln>
        </p:spPr>
      </p:pic>
      <p:pic>
        <p:nvPicPr>
          <p:cNvPr id="167" name="Google Shape;167;p22"/>
          <p:cNvPicPr preferRelativeResize="0"/>
          <p:nvPr/>
        </p:nvPicPr>
        <p:blipFill rotWithShape="1">
          <a:blip r:embed="rId5">
            <a:alphaModFix/>
          </a:blip>
          <a:srcRect b="0" l="0" r="0" t="0"/>
          <a:stretch/>
        </p:blipFill>
        <p:spPr>
          <a:xfrm>
            <a:off x="2138675" y="2152100"/>
            <a:ext cx="6679726" cy="4518000"/>
          </a:xfrm>
          <a:prstGeom prst="rect">
            <a:avLst/>
          </a:prstGeom>
          <a:noFill/>
          <a:ln cap="flat" cmpd="sng" w="76200">
            <a:solidFill>
              <a:schemeClr val="dk1"/>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3"/>
          <p:cNvSpPr/>
          <p:nvPr/>
        </p:nvSpPr>
        <p:spPr>
          <a:xfrm>
            <a:off x="335560" y="293615"/>
            <a:ext cx="10024844" cy="234679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000000"/>
                </a:solidFill>
                <a:latin typeface="Verdana"/>
                <a:ea typeface="Verdana"/>
                <a:cs typeface="Verdana"/>
                <a:sym typeface="Verdana"/>
              </a:rPr>
              <a:t>Grammar, Punctuation &amp; Spelling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000000"/>
                </a:solidFill>
                <a:latin typeface="Verdana"/>
                <a:ea typeface="Verdana"/>
                <a:cs typeface="Verdana"/>
                <a:sym typeface="Verdana"/>
              </a:rPr>
              <a:t>Test (SPAG or GAPS)</a:t>
            </a:r>
            <a:endParaRPr b="0" i="0" sz="32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Verdana"/>
              <a:ea typeface="Verdana"/>
              <a:cs typeface="Verdana"/>
              <a:sym typeface="Verdana"/>
            </a:endParaRPr>
          </a:p>
          <a:p>
            <a:pPr indent="-571500" lvl="0" marL="571500" marR="0" rtl="0" algn="l">
              <a:lnSpc>
                <a:spcPct val="100000"/>
              </a:lnSpc>
              <a:spcBef>
                <a:spcPts val="0"/>
              </a:spcBef>
              <a:spcAft>
                <a:spcPts val="0"/>
              </a:spcAft>
              <a:buClr>
                <a:srgbClr val="000000"/>
              </a:buClr>
              <a:buSzPts val="3600"/>
              <a:buFont typeface="Arial"/>
              <a:buChar char="•"/>
            </a:pPr>
            <a:r>
              <a:rPr b="0" i="0" lang="en-GB" sz="3600" u="none" cap="none" strike="noStrike">
                <a:solidFill>
                  <a:srgbClr val="000000"/>
                </a:solidFill>
                <a:latin typeface="Verdana"/>
                <a:ea typeface="Verdana"/>
                <a:cs typeface="Verdana"/>
                <a:sym typeface="Verdana"/>
              </a:rPr>
              <a:t>Paper 1 :  Short answer questions</a:t>
            </a:r>
            <a:endParaRPr b="0" i="0" sz="1400" u="none" cap="none" strike="noStrike">
              <a:solidFill>
                <a:srgbClr val="000000"/>
              </a:solidFill>
              <a:latin typeface="Arial"/>
              <a:ea typeface="Arial"/>
              <a:cs typeface="Arial"/>
              <a:sym typeface="Arial"/>
            </a:endParaRPr>
          </a:p>
          <a:p>
            <a:pPr indent="-571500" lvl="0" marL="571500" marR="0" rtl="0" algn="l">
              <a:lnSpc>
                <a:spcPct val="100000"/>
              </a:lnSpc>
              <a:spcBef>
                <a:spcPts val="0"/>
              </a:spcBef>
              <a:spcAft>
                <a:spcPts val="0"/>
              </a:spcAft>
              <a:buClr>
                <a:srgbClr val="000000"/>
              </a:buClr>
              <a:buSzPts val="3600"/>
              <a:buFont typeface="Arial"/>
              <a:buChar char="•"/>
            </a:pPr>
            <a:r>
              <a:rPr b="0" i="0" lang="en-GB" sz="3600" u="none" cap="none" strike="noStrike">
                <a:solidFill>
                  <a:srgbClr val="000000"/>
                </a:solidFill>
                <a:latin typeface="Verdana"/>
                <a:ea typeface="Verdana"/>
                <a:cs typeface="Verdana"/>
                <a:sym typeface="Verdana"/>
              </a:rPr>
              <a:t>Paper 2 :  Spelling task</a:t>
            </a:r>
            <a:endParaRPr b="0" i="0" sz="1400" u="none" cap="none" strike="noStrike">
              <a:solidFill>
                <a:srgbClr val="000000"/>
              </a:solidFill>
              <a:latin typeface="Arial"/>
              <a:ea typeface="Arial"/>
              <a:cs typeface="Arial"/>
              <a:sym typeface="Arial"/>
            </a:endParaRPr>
          </a:p>
        </p:txBody>
      </p:sp>
      <p:pic>
        <p:nvPicPr>
          <p:cNvPr id="173" name="Google Shape;173;p23"/>
          <p:cNvPicPr preferRelativeResize="0"/>
          <p:nvPr/>
        </p:nvPicPr>
        <p:blipFill rotWithShape="1">
          <a:blip r:embed="rId3">
            <a:alphaModFix/>
          </a:blip>
          <a:srcRect b="0" l="0" r="0" t="0"/>
          <a:stretch/>
        </p:blipFill>
        <p:spPr>
          <a:xfrm>
            <a:off x="96242" y="2674859"/>
            <a:ext cx="3366866" cy="3770851"/>
          </a:xfrm>
          <a:prstGeom prst="rect">
            <a:avLst/>
          </a:prstGeom>
          <a:noFill/>
          <a:ln>
            <a:noFill/>
          </a:ln>
        </p:spPr>
      </p:pic>
      <p:pic>
        <p:nvPicPr>
          <p:cNvPr id="174" name="Google Shape;174;p23"/>
          <p:cNvPicPr preferRelativeResize="0"/>
          <p:nvPr/>
        </p:nvPicPr>
        <p:blipFill rotWithShape="1">
          <a:blip r:embed="rId4">
            <a:alphaModFix/>
          </a:blip>
          <a:srcRect b="0" l="0" r="0" t="0"/>
          <a:stretch/>
        </p:blipFill>
        <p:spPr>
          <a:xfrm>
            <a:off x="3201063" y="3739330"/>
            <a:ext cx="2787569" cy="3118670"/>
          </a:xfrm>
          <a:prstGeom prst="rect">
            <a:avLst/>
          </a:prstGeom>
          <a:noFill/>
          <a:ln>
            <a:noFill/>
          </a:ln>
        </p:spPr>
      </p:pic>
      <p:pic>
        <p:nvPicPr>
          <p:cNvPr id="175" name="Google Shape;175;p23"/>
          <p:cNvPicPr preferRelativeResize="0"/>
          <p:nvPr/>
        </p:nvPicPr>
        <p:blipFill rotWithShape="1">
          <a:blip r:embed="rId5">
            <a:alphaModFix/>
          </a:blip>
          <a:srcRect b="0" l="8581" r="8832" t="0"/>
          <a:stretch/>
        </p:blipFill>
        <p:spPr>
          <a:xfrm>
            <a:off x="8831408" y="94716"/>
            <a:ext cx="3165447" cy="3828662"/>
          </a:xfrm>
          <a:prstGeom prst="rect">
            <a:avLst/>
          </a:prstGeom>
          <a:noFill/>
          <a:ln>
            <a:noFill/>
          </a:ln>
        </p:spPr>
      </p:pic>
      <p:pic>
        <p:nvPicPr>
          <p:cNvPr id="176" name="Google Shape;176;p23"/>
          <p:cNvPicPr preferRelativeResize="0"/>
          <p:nvPr/>
        </p:nvPicPr>
        <p:blipFill rotWithShape="1">
          <a:blip r:embed="rId6">
            <a:alphaModFix/>
          </a:blip>
          <a:srcRect b="0" l="0" r="0" t="0"/>
          <a:stretch/>
        </p:blipFill>
        <p:spPr>
          <a:xfrm>
            <a:off x="5933425" y="2640411"/>
            <a:ext cx="2897983" cy="40045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24"/>
          <p:cNvPicPr preferRelativeResize="0"/>
          <p:nvPr/>
        </p:nvPicPr>
        <p:blipFill rotWithShape="1">
          <a:blip r:embed="rId3">
            <a:alphaModFix/>
          </a:blip>
          <a:srcRect b="0" l="0" r="0" t="11271"/>
          <a:stretch/>
        </p:blipFill>
        <p:spPr>
          <a:xfrm>
            <a:off x="427839" y="142613"/>
            <a:ext cx="10335236" cy="65722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graphicFrame>
        <p:nvGraphicFramePr>
          <p:cNvPr id="186" name="Google Shape;186;p25"/>
          <p:cNvGraphicFramePr/>
          <p:nvPr/>
        </p:nvGraphicFramePr>
        <p:xfrm>
          <a:off x="570450" y="302003"/>
          <a:ext cx="3000000" cy="3000000"/>
        </p:xfrm>
        <a:graphic>
          <a:graphicData uri="http://schemas.openxmlformats.org/drawingml/2006/table">
            <a:tbl>
              <a:tblPr bandRow="1" firstRow="1">
                <a:noFill/>
                <a:tableStyleId>{8401CC2D-2B02-4E3D-85F8-D3727CF5725C}</a:tableStyleId>
              </a:tblPr>
              <a:tblGrid>
                <a:gridCol w="4707550"/>
                <a:gridCol w="5963200"/>
              </a:tblGrid>
              <a:tr h="1237900">
                <a:tc>
                  <a:txBody>
                    <a:bodyPr/>
                    <a:lstStyle/>
                    <a:p>
                      <a:pPr indent="0" lvl="0" marL="0" marR="0" rtl="0" algn="ctr">
                        <a:lnSpc>
                          <a:spcPct val="100000"/>
                        </a:lnSpc>
                        <a:spcBef>
                          <a:spcPts val="0"/>
                        </a:spcBef>
                        <a:spcAft>
                          <a:spcPts val="0"/>
                        </a:spcAft>
                        <a:buClr>
                          <a:srgbClr val="000000"/>
                        </a:buClr>
                        <a:buSzPts val="3200"/>
                        <a:buFont typeface="Arial"/>
                        <a:buNone/>
                      </a:pPr>
                      <a:r>
                        <a:rPr lang="en-GB" sz="3200" u="none" cap="none" strike="noStrike">
                          <a:solidFill>
                            <a:schemeClr val="dk1"/>
                          </a:solidFill>
                        </a:rPr>
                        <a:t>What we are doing at school</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3200"/>
                        <a:buFont typeface="Arial"/>
                        <a:buNone/>
                      </a:pPr>
                      <a:r>
                        <a:rPr lang="en-GB" sz="3200" u="none" cap="none" strike="noStrike">
                          <a:solidFill>
                            <a:schemeClr val="dk1"/>
                          </a:solidFill>
                        </a:rPr>
                        <a:t>What you can do at home</a:t>
                      </a:r>
                      <a:endParaRPr sz="1400" u="none" cap="none" strike="noStrike"/>
                    </a:p>
                  </a:txBody>
                  <a:tcPr marT="45725" marB="45725" marR="91450" marL="91450"/>
                </a:tc>
              </a:tr>
              <a:tr h="4898725">
                <a:tc>
                  <a:txBody>
                    <a:bodyPr/>
                    <a:lstStyle/>
                    <a:p>
                      <a:pPr indent="0" lvl="0" marL="0" marR="0" rtl="0" algn="l">
                        <a:lnSpc>
                          <a:spcPct val="100000"/>
                        </a:lnSpc>
                        <a:spcBef>
                          <a:spcPts val="0"/>
                        </a:spcBef>
                        <a:spcAft>
                          <a:spcPts val="0"/>
                        </a:spcAft>
                        <a:buClr>
                          <a:srgbClr val="000000"/>
                        </a:buClr>
                        <a:buSzPts val="2500"/>
                        <a:buFont typeface="Arial"/>
                        <a:buNone/>
                      </a:pPr>
                      <a:r>
                        <a:rPr lang="en-GB" sz="2500" u="none" cap="none" strike="noStrike"/>
                        <a:t>*Weekly SPAG lessons</a:t>
                      </a:r>
                      <a:endParaRPr sz="1100" u="none" cap="none" strike="noStrike"/>
                    </a:p>
                    <a:p>
                      <a:pPr indent="0" lvl="0" marL="0" marR="0" rtl="0" algn="l">
                        <a:lnSpc>
                          <a:spcPct val="100000"/>
                        </a:lnSpc>
                        <a:spcBef>
                          <a:spcPts val="0"/>
                        </a:spcBef>
                        <a:spcAft>
                          <a:spcPts val="0"/>
                        </a:spcAft>
                        <a:buClr>
                          <a:srgbClr val="000000"/>
                        </a:buClr>
                        <a:buSzPts val="2500"/>
                        <a:buFont typeface="Arial"/>
                        <a:buNone/>
                      </a:pPr>
                      <a:r>
                        <a:rPr lang="en-GB" sz="2500" u="none" cap="none" strike="noStrike"/>
                        <a:t>*Practice papers and questions</a:t>
                      </a:r>
                      <a:endParaRPr sz="1100" u="none" cap="none" strike="noStrike"/>
                    </a:p>
                    <a:p>
                      <a:pPr indent="0" lvl="0" marL="0" marR="0" rtl="0" algn="l">
                        <a:lnSpc>
                          <a:spcPct val="100000"/>
                        </a:lnSpc>
                        <a:spcBef>
                          <a:spcPts val="0"/>
                        </a:spcBef>
                        <a:spcAft>
                          <a:spcPts val="0"/>
                        </a:spcAft>
                        <a:buClr>
                          <a:srgbClr val="000000"/>
                        </a:buClr>
                        <a:buSzPts val="2500"/>
                        <a:buFont typeface="Arial"/>
                        <a:buNone/>
                      </a:pPr>
                      <a:r>
                        <a:rPr lang="en-GB" sz="2500" u="none" cap="none" strike="noStrike"/>
                        <a:t>*Specific teaching through Literacy lessons</a:t>
                      </a:r>
                      <a:endParaRPr sz="1100" u="none" cap="none" strike="noStrike"/>
                    </a:p>
                    <a:p>
                      <a:pPr indent="0" lvl="0" marL="0" marR="0" rtl="0" algn="l">
                        <a:lnSpc>
                          <a:spcPct val="100000"/>
                        </a:lnSpc>
                        <a:spcBef>
                          <a:spcPts val="0"/>
                        </a:spcBef>
                        <a:spcAft>
                          <a:spcPts val="0"/>
                        </a:spcAft>
                        <a:buClr>
                          <a:srgbClr val="000000"/>
                        </a:buClr>
                        <a:buSzPts val="2500"/>
                        <a:buFont typeface="Arial"/>
                        <a:buNone/>
                      </a:pPr>
                      <a:r>
                        <a:rPr lang="en-GB" sz="2500" u="none" cap="none" strike="noStrike"/>
                        <a:t>*Regular homework tasks</a:t>
                      </a:r>
                      <a:endParaRPr sz="1100" u="none" cap="none" strike="noStrike"/>
                    </a:p>
                    <a:p>
                      <a:pPr indent="0" lvl="0" marL="0" marR="0" rtl="0" algn="l">
                        <a:lnSpc>
                          <a:spcPct val="100000"/>
                        </a:lnSpc>
                        <a:spcBef>
                          <a:spcPts val="0"/>
                        </a:spcBef>
                        <a:spcAft>
                          <a:spcPts val="0"/>
                        </a:spcAft>
                        <a:buClr>
                          <a:srgbClr val="000000"/>
                        </a:buClr>
                        <a:buSzPts val="2500"/>
                        <a:buFont typeface="Arial"/>
                        <a:buNone/>
                      </a:pPr>
                      <a:r>
                        <a:rPr lang="en-GB" sz="2500" u="none" cap="none" strike="noStrike"/>
                        <a:t>*Spelling dictation practice</a:t>
                      </a:r>
                      <a:endParaRPr sz="1100" u="none" cap="none" strike="noStrike"/>
                    </a:p>
                    <a:p>
                      <a:pPr indent="0" lvl="0" marL="0" marR="0" rtl="0" algn="l">
                        <a:lnSpc>
                          <a:spcPct val="100000"/>
                        </a:lnSpc>
                        <a:spcBef>
                          <a:spcPts val="0"/>
                        </a:spcBef>
                        <a:spcAft>
                          <a:spcPts val="0"/>
                        </a:spcAft>
                        <a:buClr>
                          <a:srgbClr val="000000"/>
                        </a:buClr>
                        <a:buSzPts val="2500"/>
                        <a:buFont typeface="Arial"/>
                        <a:buNone/>
                      </a:pPr>
                      <a:r>
                        <a:rPr lang="en-GB" sz="2500" u="none" cap="none" strike="noStrike"/>
                        <a:t>*Teaching of spelling rules and patterns</a:t>
                      </a:r>
                      <a:endParaRPr sz="1100" u="none" cap="none" strike="noStrike"/>
                    </a:p>
                    <a:p>
                      <a:pPr indent="0" lvl="0" marL="0" marR="0" rtl="0" algn="l">
                        <a:lnSpc>
                          <a:spcPct val="100000"/>
                        </a:lnSpc>
                        <a:spcBef>
                          <a:spcPts val="0"/>
                        </a:spcBef>
                        <a:spcAft>
                          <a:spcPts val="0"/>
                        </a:spcAft>
                        <a:buClr>
                          <a:srgbClr val="000000"/>
                        </a:buClr>
                        <a:buSzPts val="2500"/>
                        <a:buFont typeface="Arial"/>
                        <a:buNone/>
                      </a:pPr>
                      <a:r>
                        <a:rPr lang="en-GB" sz="2500" u="none" cap="none" strike="noStrike"/>
                        <a:t>*Spelling games to practice Y3-6 Common Exception words</a:t>
                      </a:r>
                      <a:endParaRPr sz="2500" u="none" cap="none" strike="noStrike"/>
                    </a:p>
                    <a:p>
                      <a:pPr indent="0" lvl="0" marL="0" marR="0" rtl="0" algn="l">
                        <a:lnSpc>
                          <a:spcPct val="100000"/>
                        </a:lnSpc>
                        <a:spcBef>
                          <a:spcPts val="0"/>
                        </a:spcBef>
                        <a:spcAft>
                          <a:spcPts val="0"/>
                        </a:spcAft>
                        <a:buClr>
                          <a:srgbClr val="000000"/>
                        </a:buClr>
                        <a:buSzPts val="2500"/>
                        <a:buFont typeface="Arial"/>
                        <a:buNone/>
                      </a:pPr>
                      <a:r>
                        <a:rPr lang="en-GB" sz="2500" u="none" cap="none" strike="noStrike"/>
                        <a:t>*Weekly Booster sessions</a:t>
                      </a:r>
                      <a:endParaRPr sz="25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400"/>
                        <a:buFont typeface="Arial"/>
                        <a:buNone/>
                      </a:pPr>
                      <a:r>
                        <a:rPr lang="en-GB" sz="2400" u="none" cap="none" strike="noStrike"/>
                        <a:t>*Complete homework CGP SPAG tasks</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GB" sz="2400" u="none" cap="none" strike="noStrike"/>
                        <a:t>*Use CGP Study guide to revise grammar and punctuation</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GB" sz="2400" u="none" cap="none" strike="noStrike"/>
                        <a:t>*Practice spellings using Spelling Shed </a:t>
                      </a:r>
                      <a:endParaRPr sz="1400" u="none" cap="none" strike="noStrike"/>
                    </a:p>
                    <a:p>
                      <a:pPr indent="0" lvl="0" marL="0" marR="0" rtl="0" algn="l">
                        <a:lnSpc>
                          <a:spcPct val="100000"/>
                        </a:lnSpc>
                        <a:spcBef>
                          <a:spcPts val="0"/>
                        </a:spcBef>
                        <a:spcAft>
                          <a:spcPts val="0"/>
                        </a:spcAft>
                        <a:buClr>
                          <a:srgbClr val="000000"/>
                        </a:buClr>
                        <a:buSzPts val="2400"/>
                        <a:buFont typeface="Arial"/>
                        <a:buNone/>
                      </a:pPr>
                      <a:r>
                        <a:rPr lang="en-GB" sz="2400" u="none" cap="none" strike="noStrike"/>
                        <a:t>*Practice Y3-6 Common Exception Words spellings (see Y6 Resources Google Classroom) and</a:t>
                      </a:r>
                      <a:endParaRPr sz="2400" u="sng" cap="none" strike="noStrike">
                        <a:solidFill>
                          <a:schemeClr val="hlink"/>
                        </a:solidFill>
                        <a:hlinkClick r:id="rId3"/>
                      </a:endParaRPr>
                    </a:p>
                    <a:p>
                      <a:pPr indent="0" lvl="0" marL="0" marR="0" rtl="0" algn="l">
                        <a:lnSpc>
                          <a:spcPct val="100000"/>
                        </a:lnSpc>
                        <a:spcBef>
                          <a:spcPts val="0"/>
                        </a:spcBef>
                        <a:spcAft>
                          <a:spcPts val="0"/>
                        </a:spcAft>
                        <a:buClr>
                          <a:schemeClr val="dk1"/>
                        </a:buClr>
                        <a:buSzPts val="2400"/>
                        <a:buFont typeface="Trebuchet MS"/>
                        <a:buNone/>
                      </a:pPr>
                      <a:r>
                        <a:rPr lang="en-GB" sz="2400" u="sng" cap="none" strike="noStrike">
                          <a:solidFill>
                            <a:schemeClr val="hlink"/>
                          </a:solidFill>
                          <a:hlinkClick r:id="rId4"/>
                        </a:rPr>
                        <a:t>http://spellingframe.co.uk/</a:t>
                      </a:r>
                      <a:r>
                        <a:rPr lang="en-GB" sz="2400" u="none" cap="none" strike="noStrike"/>
                        <a:t> - for Y3-6 spelling rules</a:t>
                      </a:r>
                      <a:endParaRPr sz="1400" u="none" cap="none" strike="noStrike"/>
                    </a:p>
                  </a:txBody>
                  <a:tcPr marT="45725" marB="45725" marR="91450" marL="9145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26"/>
          <p:cNvPicPr preferRelativeResize="0"/>
          <p:nvPr/>
        </p:nvPicPr>
        <p:blipFill rotWithShape="1">
          <a:blip r:embed="rId3">
            <a:alphaModFix/>
          </a:blip>
          <a:srcRect b="0" l="0" r="0" t="0"/>
          <a:stretch/>
        </p:blipFill>
        <p:spPr>
          <a:xfrm>
            <a:off x="1645112" y="0"/>
            <a:ext cx="8901775"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acet">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