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8" roundtripDataSignature="AMtx7mja8psckRnptcZ0CbNKKFe9lBwA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FD86A5-7E4D-4C1C-8698-46485B667C49}">
  <a:tblStyle styleId="{B3FD86A5-7E4D-4C1C-8698-46485B667C4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Gothic-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 name="Google Shape;2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 name="Google Shape;2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 name="Google Shape;38;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rcdow.org.uk/" TargetMode="External"/><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cid:image001.jpg@01CF7121.41FC31A0" id="16" name="Google Shape;16;p19">
            <a:hlinkClick r:id="rId2"/>
          </p:cNvPr>
          <p:cNvPicPr preferRelativeResize="0"/>
          <p:nvPr/>
        </p:nvPicPr>
        <p:blipFill rotWithShape="1">
          <a:blip r:embed="rId3">
            <a:alphaModFix/>
          </a:blip>
          <a:srcRect b="0" l="0" r="0" t="0"/>
          <a:stretch/>
        </p:blipFill>
        <p:spPr>
          <a:xfrm>
            <a:off x="11037345" y="335971"/>
            <a:ext cx="569857" cy="793582"/>
          </a:xfrm>
          <a:prstGeom prst="rect">
            <a:avLst/>
          </a:prstGeom>
          <a:noFill/>
          <a:ln>
            <a:noFill/>
          </a:ln>
        </p:spPr>
      </p:pic>
      <p:sp>
        <p:nvSpPr>
          <p:cNvPr id="17" name="Google Shape;17;p19"/>
          <p:cNvSpPr txBox="1"/>
          <p:nvPr/>
        </p:nvSpPr>
        <p:spPr>
          <a:xfrm>
            <a:off x="591671" y="2377440"/>
            <a:ext cx="10553251" cy="1054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nvSpPr>
        <p:spPr>
          <a:xfrm>
            <a:off x="1548995" y="257165"/>
            <a:ext cx="898497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0000"/>
                </a:solidFill>
                <a:latin typeface="Century Gothic"/>
                <a:ea typeface="Century Gothic"/>
                <a:cs typeface="Century Gothic"/>
                <a:sym typeface="Century Gothic"/>
              </a:rPr>
              <a:t>St Bernadette Catholic Primary School</a:t>
            </a:r>
            <a:endParaRPr b="1" i="0" sz="4000" u="none" cap="none" strike="noStrike">
              <a:solidFill>
                <a:schemeClr val="dk1"/>
              </a:solidFill>
              <a:latin typeface="Century Gothic"/>
              <a:ea typeface="Century Gothic"/>
              <a:cs typeface="Century Gothic"/>
              <a:sym typeface="Century Gothic"/>
            </a:endParaRPr>
          </a:p>
        </p:txBody>
      </p:sp>
      <p:sp>
        <p:nvSpPr>
          <p:cNvPr id="24" name="Google Shape;24;p1"/>
          <p:cNvSpPr txBox="1"/>
          <p:nvPr/>
        </p:nvSpPr>
        <p:spPr>
          <a:xfrm>
            <a:off x="2771168" y="5892949"/>
            <a:ext cx="688515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Wednesday 1</a:t>
            </a:r>
            <a:r>
              <a:rPr b="1" lang="en-GB" sz="4000">
                <a:solidFill>
                  <a:schemeClr val="dk1"/>
                </a:solidFill>
                <a:latin typeface="Calibri"/>
                <a:ea typeface="Calibri"/>
                <a:cs typeface="Calibri"/>
                <a:sym typeface="Calibri"/>
              </a:rPr>
              <a:t>8</a:t>
            </a:r>
            <a:r>
              <a:rPr b="1" baseline="30000" i="0" lang="en-GB" sz="4000" u="none" cap="none" strike="noStrike">
                <a:solidFill>
                  <a:schemeClr val="dk1"/>
                </a:solidFill>
                <a:latin typeface="Calibri"/>
                <a:ea typeface="Calibri"/>
                <a:cs typeface="Calibri"/>
                <a:sym typeface="Calibri"/>
              </a:rPr>
              <a:t>th</a:t>
            </a:r>
            <a:r>
              <a:rPr b="1" i="0" lang="en-GB" sz="4000" u="none" cap="none" strike="noStrike">
                <a:solidFill>
                  <a:schemeClr val="dk1"/>
                </a:solidFill>
                <a:latin typeface="Calibri"/>
                <a:ea typeface="Calibri"/>
                <a:cs typeface="Calibri"/>
                <a:sym typeface="Calibri"/>
              </a:rPr>
              <a:t> October 2023</a:t>
            </a:r>
            <a:endParaRPr b="1" i="0" sz="4000" u="none" cap="none" strike="noStrike">
              <a:solidFill>
                <a:schemeClr val="dk1"/>
              </a:solidFill>
              <a:latin typeface="Calibri"/>
              <a:ea typeface="Calibri"/>
              <a:cs typeface="Calibri"/>
              <a:sym typeface="Calibri"/>
            </a:endParaRPr>
          </a:p>
        </p:txBody>
      </p:sp>
      <p:sp>
        <p:nvSpPr>
          <p:cNvPr id="25" name="Google Shape;25;p1"/>
          <p:cNvSpPr txBox="1"/>
          <p:nvPr/>
        </p:nvSpPr>
        <p:spPr>
          <a:xfrm>
            <a:off x="1548995" y="5163645"/>
            <a:ext cx="952321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Century Gothic"/>
                <a:ea typeface="Century Gothic"/>
                <a:cs typeface="Century Gothic"/>
                <a:sym typeface="Century Gothic"/>
              </a:rPr>
              <a:t>Catholic Academy Trust Consultation</a:t>
            </a:r>
            <a:endParaRPr b="0" i="0" sz="1400" u="none" cap="none" strike="noStrike">
              <a:solidFill>
                <a:srgbClr val="000000"/>
              </a:solidFill>
              <a:latin typeface="Arial"/>
              <a:ea typeface="Arial"/>
              <a:cs typeface="Arial"/>
              <a:sym typeface="Arial"/>
            </a:endParaRPr>
          </a:p>
        </p:txBody>
      </p:sp>
      <p:pic>
        <p:nvPicPr>
          <p:cNvPr descr="A logo of a city&#10;&#10;Description automatically generated" id="26" name="Google Shape;26;p1"/>
          <p:cNvPicPr preferRelativeResize="0"/>
          <p:nvPr/>
        </p:nvPicPr>
        <p:blipFill rotWithShape="1">
          <a:blip r:embed="rId3">
            <a:alphaModFix/>
          </a:blip>
          <a:srcRect b="0" l="0" r="0" t="0"/>
          <a:stretch/>
        </p:blipFill>
        <p:spPr>
          <a:xfrm>
            <a:off x="194839" y="149289"/>
            <a:ext cx="1293209" cy="1220316"/>
          </a:xfrm>
          <a:prstGeom prst="rect">
            <a:avLst/>
          </a:prstGeom>
          <a:noFill/>
          <a:ln>
            <a:noFill/>
          </a:ln>
        </p:spPr>
      </p:pic>
      <p:pic>
        <p:nvPicPr>
          <p:cNvPr descr="A red and white coat of arms&#10;&#10;Description automatically generated" id="27" name="Google Shape;27;p1"/>
          <p:cNvPicPr preferRelativeResize="0"/>
          <p:nvPr/>
        </p:nvPicPr>
        <p:blipFill rotWithShape="1">
          <a:blip r:embed="rId4">
            <a:alphaModFix/>
          </a:blip>
          <a:srcRect b="0" l="0" r="0" t="0"/>
          <a:stretch/>
        </p:blipFill>
        <p:spPr>
          <a:xfrm>
            <a:off x="10673721" y="46166"/>
            <a:ext cx="1323439" cy="1323439"/>
          </a:xfrm>
          <a:prstGeom prst="rect">
            <a:avLst/>
          </a:prstGeom>
          <a:noFill/>
          <a:ln>
            <a:noFill/>
          </a:ln>
        </p:spPr>
      </p:pic>
      <p:pic>
        <p:nvPicPr>
          <p:cNvPr descr="A painting of a person and two children&#10;&#10;Description automatically generated" id="28" name="Google Shape;28;p1"/>
          <p:cNvPicPr preferRelativeResize="0"/>
          <p:nvPr/>
        </p:nvPicPr>
        <p:blipFill rotWithShape="1">
          <a:blip r:embed="rId5">
            <a:alphaModFix/>
          </a:blip>
          <a:srcRect b="41094" l="0" r="0" t="20449"/>
          <a:stretch/>
        </p:blipFill>
        <p:spPr>
          <a:xfrm>
            <a:off x="0" y="1613707"/>
            <a:ext cx="12192000" cy="3516835"/>
          </a:xfrm>
          <a:prstGeom prst="rect">
            <a:avLst/>
          </a:prstGeom>
          <a:noFill/>
          <a:ln>
            <a:noFill/>
          </a:ln>
        </p:spPr>
      </p:pic>
      <p:pic>
        <p:nvPicPr>
          <p:cNvPr descr="A logo with a cross in the center&#10;&#10;Description automatically generated" id="29" name="Google Shape;29;p1"/>
          <p:cNvPicPr preferRelativeResize="0"/>
          <p:nvPr/>
        </p:nvPicPr>
        <p:blipFill rotWithShape="1">
          <a:blip r:embed="rId6">
            <a:alphaModFix/>
          </a:blip>
          <a:srcRect b="0" l="0" r="0" t="21523"/>
          <a:stretch/>
        </p:blipFill>
        <p:spPr>
          <a:xfrm>
            <a:off x="10036629" y="5835740"/>
            <a:ext cx="2155371" cy="10228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3348682" y="147589"/>
            <a:ext cx="5609967"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Governance Structure</a:t>
            </a:r>
            <a:endParaRPr b="0" i="0" sz="1400" u="none" cap="none" strike="noStrike">
              <a:solidFill>
                <a:srgbClr val="000000"/>
              </a:solidFill>
              <a:latin typeface="Arial"/>
              <a:ea typeface="Arial"/>
              <a:cs typeface="Arial"/>
              <a:sym typeface="Arial"/>
            </a:endParaRPr>
          </a:p>
        </p:txBody>
      </p:sp>
      <p:grpSp>
        <p:nvGrpSpPr>
          <p:cNvPr id="85" name="Google Shape;85;p10"/>
          <p:cNvGrpSpPr/>
          <p:nvPr/>
        </p:nvGrpSpPr>
        <p:grpSpPr>
          <a:xfrm>
            <a:off x="2089665" y="1231884"/>
            <a:ext cx="8128000" cy="4788958"/>
            <a:chOff x="0" y="314854"/>
            <a:chExt cx="8128000" cy="4788958"/>
          </a:xfrm>
        </p:grpSpPr>
        <p:sp>
          <p:nvSpPr>
            <p:cNvPr id="86" name="Google Shape;86;p10"/>
            <p:cNvSpPr/>
            <p:nvPr/>
          </p:nvSpPr>
          <p:spPr>
            <a:xfrm>
              <a:off x="0" y="3667125"/>
              <a:ext cx="8128000" cy="1436687"/>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0"/>
            <p:cNvSpPr txBox="1"/>
            <p:nvPr/>
          </p:nvSpPr>
          <p:spPr>
            <a:xfrm>
              <a:off x="0" y="3667125"/>
              <a:ext cx="2438400" cy="1436687"/>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chemeClr val="dk1"/>
                </a:buClr>
                <a:buSzPts val="2500"/>
                <a:buFont typeface="Calibri"/>
                <a:buNone/>
              </a:pPr>
              <a:r>
                <a:rPr b="0" i="0" lang="en-GB" sz="2500" u="none" cap="none" strike="noStrike">
                  <a:solidFill>
                    <a:schemeClr val="dk1"/>
                  </a:solidFill>
                  <a:latin typeface="Calibri"/>
                  <a:ea typeface="Calibri"/>
                  <a:cs typeface="Calibri"/>
                  <a:sym typeface="Calibri"/>
                </a:rPr>
                <a:t>Local Governing Body</a:t>
              </a:r>
              <a:endParaRPr b="0" i="0" sz="1400" u="none" cap="none" strike="noStrike">
                <a:solidFill>
                  <a:srgbClr val="000000"/>
                </a:solidFill>
                <a:latin typeface="Arial"/>
                <a:ea typeface="Arial"/>
                <a:cs typeface="Arial"/>
                <a:sym typeface="Arial"/>
              </a:endParaRPr>
            </a:p>
          </p:txBody>
        </p:sp>
        <p:sp>
          <p:nvSpPr>
            <p:cNvPr id="88" name="Google Shape;88;p10"/>
            <p:cNvSpPr/>
            <p:nvPr/>
          </p:nvSpPr>
          <p:spPr>
            <a:xfrm>
              <a:off x="0" y="1990989"/>
              <a:ext cx="8128000" cy="1436687"/>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0"/>
            <p:cNvSpPr txBox="1"/>
            <p:nvPr/>
          </p:nvSpPr>
          <p:spPr>
            <a:xfrm>
              <a:off x="0" y="1990989"/>
              <a:ext cx="2438400" cy="1436687"/>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chemeClr val="dk1"/>
                </a:buClr>
                <a:buSzPts val="2500"/>
                <a:buFont typeface="Calibri"/>
                <a:buNone/>
              </a:pPr>
              <a:r>
                <a:rPr b="0" i="0" lang="en-GB" sz="2500" u="none" cap="none" strike="noStrike">
                  <a:solidFill>
                    <a:schemeClr val="dk1"/>
                  </a:solidFill>
                  <a:latin typeface="Calibri"/>
                  <a:ea typeface="Calibri"/>
                  <a:cs typeface="Calibri"/>
                  <a:sym typeface="Calibri"/>
                </a:rPr>
                <a:t>Trust Board (6)</a:t>
              </a:r>
              <a:endParaRPr b="0" i="0" sz="1400" u="none" cap="none" strike="noStrike">
                <a:solidFill>
                  <a:srgbClr val="000000"/>
                </a:solidFill>
                <a:latin typeface="Arial"/>
                <a:ea typeface="Arial"/>
                <a:cs typeface="Arial"/>
                <a:sym typeface="Arial"/>
              </a:endParaRPr>
            </a:p>
          </p:txBody>
        </p:sp>
        <p:sp>
          <p:nvSpPr>
            <p:cNvPr id="90" name="Google Shape;90;p10"/>
            <p:cNvSpPr/>
            <p:nvPr/>
          </p:nvSpPr>
          <p:spPr>
            <a:xfrm>
              <a:off x="0" y="314854"/>
              <a:ext cx="8128000" cy="1436687"/>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0"/>
            <p:cNvSpPr txBox="1"/>
            <p:nvPr/>
          </p:nvSpPr>
          <p:spPr>
            <a:xfrm>
              <a:off x="0" y="314854"/>
              <a:ext cx="2438400" cy="1436687"/>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chemeClr val="dk1"/>
                </a:buClr>
                <a:buSzPts val="2500"/>
                <a:buFont typeface="Calibri"/>
                <a:buNone/>
              </a:pPr>
              <a:r>
                <a:rPr b="0" i="0" lang="en-GB" sz="2500" u="none" cap="none" strike="noStrike">
                  <a:solidFill>
                    <a:schemeClr val="dk1"/>
                  </a:solidFill>
                  <a:latin typeface="Calibri"/>
                  <a:ea typeface="Calibri"/>
                  <a:cs typeface="Calibri"/>
                  <a:sym typeface="Calibri"/>
                </a:rPr>
                <a:t>Members (5)</a:t>
              </a:r>
              <a:endParaRPr b="0" i="0" sz="1400" u="none" cap="none" strike="noStrike">
                <a:solidFill>
                  <a:srgbClr val="000000"/>
                </a:solidFill>
                <a:latin typeface="Arial"/>
                <a:ea typeface="Arial"/>
                <a:cs typeface="Arial"/>
                <a:sym typeface="Arial"/>
              </a:endParaRPr>
            </a:p>
          </p:txBody>
        </p:sp>
        <p:sp>
          <p:nvSpPr>
            <p:cNvPr id="92" name="Google Shape;92;p10"/>
            <p:cNvSpPr/>
            <p:nvPr/>
          </p:nvSpPr>
          <p:spPr>
            <a:xfrm>
              <a:off x="2438891" y="434578"/>
              <a:ext cx="5526056" cy="1197239"/>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0"/>
            <p:cNvSpPr txBox="1"/>
            <p:nvPr/>
          </p:nvSpPr>
          <p:spPr>
            <a:xfrm>
              <a:off x="2473957" y="469644"/>
              <a:ext cx="5455924" cy="112710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0" i="0" lang="en-GB" sz="2200" u="none" cap="none" strike="noStrike">
                  <a:solidFill>
                    <a:schemeClr val="lt1"/>
                  </a:solidFill>
                  <a:latin typeface="Calibri"/>
                  <a:ea typeface="Calibri"/>
                  <a:cs typeface="Calibri"/>
                  <a:sym typeface="Calibri"/>
                </a:rPr>
                <a:t>Archbishop, Auxiliary Bishop, Vicar General or A Diocesan Trustee, RCDOW Director of Education, RCDOW Financial Director </a:t>
              </a:r>
              <a:endParaRPr b="0" i="0" sz="2200" u="none" cap="none" strike="noStrike">
                <a:solidFill>
                  <a:schemeClr val="lt1"/>
                </a:solidFill>
                <a:latin typeface="Calibri"/>
                <a:ea typeface="Calibri"/>
                <a:cs typeface="Calibri"/>
                <a:sym typeface="Calibri"/>
              </a:endParaRPr>
            </a:p>
          </p:txBody>
        </p:sp>
        <p:sp>
          <p:nvSpPr>
            <p:cNvPr id="94" name="Google Shape;94;p10"/>
            <p:cNvSpPr/>
            <p:nvPr/>
          </p:nvSpPr>
          <p:spPr>
            <a:xfrm>
              <a:off x="5156200" y="1631817"/>
              <a:ext cx="91440" cy="478895"/>
            </a:xfrm>
            <a:custGeom>
              <a:rect b="b" l="l" r="r" t="t"/>
              <a:pathLst>
                <a:path extrusionOk="0" h="120000" w="120000">
                  <a:moveTo>
                    <a:pt x="60000" y="0"/>
                  </a:moveTo>
                  <a:lnTo>
                    <a:pt x="60000" y="120000"/>
                  </a:lnTo>
                </a:path>
              </a:pathLst>
            </a:custGeom>
            <a:noFill/>
            <a:ln cap="flat" cmpd="sng" w="38100">
              <a:solidFill>
                <a:srgbClr val="000000"/>
              </a:solidFill>
              <a:prstDash val="solid"/>
              <a:miter lim="800000"/>
              <a:headEnd len="med" w="med" type="triangle"/>
              <a:tailEnd len="med" w="med" type="triangle"/>
            </a:ln>
          </p:spPr>
        </p:sp>
        <p:sp>
          <p:nvSpPr>
            <p:cNvPr id="95" name="Google Shape;95;p10"/>
            <p:cNvSpPr/>
            <p:nvPr/>
          </p:nvSpPr>
          <p:spPr>
            <a:xfrm>
              <a:off x="2482333" y="2110713"/>
              <a:ext cx="5439173" cy="1197239"/>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0"/>
            <p:cNvSpPr txBox="1"/>
            <p:nvPr/>
          </p:nvSpPr>
          <p:spPr>
            <a:xfrm>
              <a:off x="2517399" y="2145779"/>
              <a:ext cx="5369041" cy="112710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0" i="0" lang="en-GB" sz="2200" u="none" cap="none" strike="noStrike">
                  <a:solidFill>
                    <a:schemeClr val="lt1"/>
                  </a:solidFill>
                  <a:latin typeface="Calibri"/>
                  <a:ea typeface="Calibri"/>
                  <a:cs typeface="Calibri"/>
                  <a:sym typeface="Calibri"/>
                </a:rPr>
                <a:t>Six Catholic Foundation Directors appointed on a skills basis and a Catholic Executive Officer accountable to the Board</a:t>
              </a:r>
              <a:endParaRPr b="0" i="0" sz="2200" u="none" cap="none" strike="noStrike">
                <a:solidFill>
                  <a:schemeClr val="lt1"/>
                </a:solidFill>
                <a:latin typeface="Calibri"/>
                <a:ea typeface="Calibri"/>
                <a:cs typeface="Calibri"/>
                <a:sym typeface="Calibri"/>
              </a:endParaRPr>
            </a:p>
          </p:txBody>
        </p:sp>
        <p:sp>
          <p:nvSpPr>
            <p:cNvPr id="97" name="Google Shape;97;p10"/>
            <p:cNvSpPr/>
            <p:nvPr/>
          </p:nvSpPr>
          <p:spPr>
            <a:xfrm>
              <a:off x="5156200" y="3307953"/>
              <a:ext cx="91440" cy="478895"/>
            </a:xfrm>
            <a:custGeom>
              <a:rect b="b" l="l" r="r" t="t"/>
              <a:pathLst>
                <a:path extrusionOk="0" h="120000" w="120000">
                  <a:moveTo>
                    <a:pt x="60000" y="0"/>
                  </a:moveTo>
                  <a:lnTo>
                    <a:pt x="60000" y="120000"/>
                  </a:lnTo>
                </a:path>
              </a:pathLst>
            </a:custGeom>
            <a:noFill/>
            <a:ln cap="flat" cmpd="sng" w="38100">
              <a:solidFill>
                <a:srgbClr val="000000"/>
              </a:solidFill>
              <a:prstDash val="solid"/>
              <a:miter lim="800000"/>
              <a:headEnd len="med" w="med" type="triangle"/>
              <a:tailEnd len="med" w="med" type="triangle"/>
            </a:ln>
          </p:spPr>
        </p:sp>
        <p:sp>
          <p:nvSpPr>
            <p:cNvPr id="98" name="Google Shape;98;p10"/>
            <p:cNvSpPr/>
            <p:nvPr/>
          </p:nvSpPr>
          <p:spPr>
            <a:xfrm>
              <a:off x="2449621" y="3786849"/>
              <a:ext cx="5504596" cy="1197239"/>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0"/>
            <p:cNvSpPr txBox="1"/>
            <p:nvPr/>
          </p:nvSpPr>
          <p:spPr>
            <a:xfrm>
              <a:off x="2484687" y="3821915"/>
              <a:ext cx="5434464" cy="112710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0" i="0" lang="en-GB" sz="2200" u="none" cap="none" strike="noStrike">
                  <a:solidFill>
                    <a:schemeClr val="lt1"/>
                  </a:solidFill>
                  <a:latin typeface="Calibri"/>
                  <a:ea typeface="Calibri"/>
                  <a:cs typeface="Calibri"/>
                  <a:sym typeface="Calibri"/>
                </a:rPr>
                <a:t>Formed from existing Governing Bodies, responsible for day to day running of schools with Headteacher</a:t>
              </a:r>
              <a:endParaRPr b="0" i="0" sz="2200" u="none" cap="none" strike="noStrik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nvSpPr>
        <p:spPr>
          <a:xfrm>
            <a:off x="3006564" y="468984"/>
            <a:ext cx="617887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Organisational Structure</a:t>
            </a:r>
            <a:endParaRPr b="0" i="0" sz="1400" u="none" cap="none" strike="noStrike">
              <a:solidFill>
                <a:srgbClr val="000000"/>
              </a:solidFill>
              <a:latin typeface="Arial"/>
              <a:ea typeface="Arial"/>
              <a:cs typeface="Arial"/>
              <a:sym typeface="Arial"/>
            </a:endParaRPr>
          </a:p>
        </p:txBody>
      </p:sp>
      <p:grpSp>
        <p:nvGrpSpPr>
          <p:cNvPr id="105" name="Google Shape;105;p11"/>
          <p:cNvGrpSpPr/>
          <p:nvPr/>
        </p:nvGrpSpPr>
        <p:grpSpPr>
          <a:xfrm>
            <a:off x="2505205" y="1546166"/>
            <a:ext cx="7298795" cy="4289134"/>
            <a:chOff x="0" y="0"/>
            <a:chExt cx="7298795" cy="4289134"/>
          </a:xfrm>
        </p:grpSpPr>
        <p:sp>
          <p:nvSpPr>
            <p:cNvPr id="106" name="Google Shape;106;p11"/>
            <p:cNvSpPr/>
            <p:nvPr/>
          </p:nvSpPr>
          <p:spPr>
            <a:xfrm>
              <a:off x="1986699" y="0"/>
              <a:ext cx="3377546" cy="826912"/>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1"/>
            <p:cNvSpPr txBox="1"/>
            <p:nvPr/>
          </p:nvSpPr>
          <p:spPr>
            <a:xfrm>
              <a:off x="2010918" y="24219"/>
              <a:ext cx="3329108" cy="778474"/>
            </a:xfrm>
            <a:prstGeom prst="rect">
              <a:avLst/>
            </a:prstGeom>
            <a:noFill/>
            <a:ln>
              <a:noFill/>
            </a:ln>
          </p:spPr>
          <p:txBody>
            <a:bodyPr anchorCtr="0" anchor="ctr" bIns="91425" lIns="90000"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Members (5) </a:t>
              </a:r>
              <a:endParaRPr b="0" i="0" sz="1400" u="none" cap="none" strike="noStrike">
                <a:solidFill>
                  <a:srgbClr val="000000"/>
                </a:solidFill>
                <a:latin typeface="Arial"/>
                <a:ea typeface="Arial"/>
                <a:cs typeface="Arial"/>
                <a:sym typeface="Arial"/>
              </a:endParaRPr>
            </a:p>
          </p:txBody>
        </p:sp>
        <p:sp>
          <p:nvSpPr>
            <p:cNvPr id="108" name="Google Shape;108;p11"/>
            <p:cNvSpPr/>
            <p:nvPr/>
          </p:nvSpPr>
          <p:spPr>
            <a:xfrm>
              <a:off x="1057638" y="991903"/>
              <a:ext cx="5195247" cy="804040"/>
            </a:xfrm>
            <a:prstGeom prst="roundRect">
              <a:avLst>
                <a:gd fmla="val 10000" name="adj"/>
              </a:avLst>
            </a:prstGeom>
            <a:solidFill>
              <a:srgbClr val="8DA9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1"/>
            <p:cNvSpPr txBox="1"/>
            <p:nvPr/>
          </p:nvSpPr>
          <p:spPr>
            <a:xfrm>
              <a:off x="1081188" y="1015453"/>
              <a:ext cx="5148147" cy="75694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Trust Board (6)</a:t>
              </a:r>
              <a:endParaRPr b="0" i="0" sz="1400" u="none" cap="none" strike="noStrike">
                <a:solidFill>
                  <a:srgbClr val="000000"/>
                </a:solidFill>
                <a:latin typeface="Arial"/>
                <a:ea typeface="Arial"/>
                <a:cs typeface="Arial"/>
                <a:sym typeface="Arial"/>
              </a:endParaRPr>
            </a:p>
          </p:txBody>
        </p:sp>
        <p:sp>
          <p:nvSpPr>
            <p:cNvPr id="110" name="Google Shape;110;p11"/>
            <p:cNvSpPr/>
            <p:nvPr/>
          </p:nvSpPr>
          <p:spPr>
            <a:xfrm>
              <a:off x="1077826" y="1993798"/>
              <a:ext cx="5154871" cy="749786"/>
            </a:xfrm>
            <a:prstGeom prst="roundRect">
              <a:avLst>
                <a:gd fmla="val 10000" name="adj"/>
              </a:avLst>
            </a:prstGeom>
            <a:solidFill>
              <a:srgbClr val="9CC2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1"/>
            <p:cNvSpPr txBox="1"/>
            <p:nvPr/>
          </p:nvSpPr>
          <p:spPr>
            <a:xfrm>
              <a:off x="1099786" y="2015758"/>
              <a:ext cx="5110951" cy="70586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Catholic Executive Officer</a:t>
              </a:r>
              <a:endParaRPr b="0" i="0" sz="1400" u="none" cap="none" strike="noStrike">
                <a:solidFill>
                  <a:srgbClr val="000000"/>
                </a:solidFill>
                <a:latin typeface="Arial"/>
                <a:ea typeface="Arial"/>
                <a:cs typeface="Arial"/>
                <a:sym typeface="Arial"/>
              </a:endParaRPr>
            </a:p>
          </p:txBody>
        </p:sp>
        <p:sp>
          <p:nvSpPr>
            <p:cNvPr id="112" name="Google Shape;112;p11"/>
            <p:cNvSpPr/>
            <p:nvPr/>
          </p:nvSpPr>
          <p:spPr>
            <a:xfrm>
              <a:off x="0" y="2924132"/>
              <a:ext cx="2305095" cy="1344525"/>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txBox="1"/>
            <p:nvPr/>
          </p:nvSpPr>
          <p:spPr>
            <a:xfrm>
              <a:off x="39380" y="2963512"/>
              <a:ext cx="2226335" cy="126576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b="0" i="0" lang="en-GB" sz="1900" u="none" cap="none" strike="noStrike">
                  <a:solidFill>
                    <a:schemeClr val="lt1"/>
                  </a:solidFill>
                  <a:latin typeface="Calibri"/>
                  <a:ea typeface="Calibri"/>
                  <a:cs typeface="Calibri"/>
                  <a:sym typeface="Calibri"/>
                </a:rPr>
                <a:t>Chief Financial Officer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14" name="Google Shape;114;p11"/>
            <p:cNvSpPr/>
            <p:nvPr/>
          </p:nvSpPr>
          <p:spPr>
            <a:xfrm>
              <a:off x="2391123" y="2924891"/>
              <a:ext cx="2300248" cy="133096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1"/>
            <p:cNvSpPr txBox="1"/>
            <p:nvPr/>
          </p:nvSpPr>
          <p:spPr>
            <a:xfrm>
              <a:off x="2430106" y="2963874"/>
              <a:ext cx="2222282" cy="125299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b="0" i="0" lang="en-GB" sz="1900" u="none" cap="none" strike="noStrike">
                  <a:solidFill>
                    <a:schemeClr val="lt1"/>
                  </a:solidFill>
                  <a:latin typeface="Calibri"/>
                  <a:ea typeface="Calibri"/>
                  <a:cs typeface="Calibri"/>
                  <a:sym typeface="Calibri"/>
                </a:rPr>
                <a:t>Academy Headteachers</a:t>
              </a:r>
              <a:endParaRPr b="0" i="0" sz="1400" u="none" cap="none" strike="noStrike">
                <a:solidFill>
                  <a:srgbClr val="000000"/>
                </a:solidFill>
                <a:latin typeface="Arial"/>
                <a:ea typeface="Arial"/>
                <a:cs typeface="Arial"/>
                <a:sym typeface="Arial"/>
              </a:endParaRPr>
            </a:p>
          </p:txBody>
        </p:sp>
        <p:sp>
          <p:nvSpPr>
            <p:cNvPr id="116" name="Google Shape;116;p11"/>
            <p:cNvSpPr/>
            <p:nvPr/>
          </p:nvSpPr>
          <p:spPr>
            <a:xfrm>
              <a:off x="4765671" y="2924891"/>
              <a:ext cx="2533124" cy="1364243"/>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txBox="1"/>
            <p:nvPr/>
          </p:nvSpPr>
          <p:spPr>
            <a:xfrm>
              <a:off x="4805628" y="2964848"/>
              <a:ext cx="2453210" cy="1284329"/>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Clr>
                  <a:schemeClr val="lt1"/>
                </a:buClr>
                <a:buSzPts val="1900"/>
                <a:buFont typeface="Calibri"/>
                <a:buNone/>
              </a:pPr>
              <a:r>
                <a:rPr b="0" i="0" lang="en-GB" sz="1900" u="none" cap="none" strike="noStrike">
                  <a:solidFill>
                    <a:schemeClr val="lt1"/>
                  </a:solidFill>
                  <a:latin typeface="Calibri"/>
                  <a:ea typeface="Calibri"/>
                  <a:cs typeface="Calibri"/>
                  <a:sym typeface="Calibri"/>
                </a:rPr>
                <a:t>Local Governing Bodies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chemeClr val="lt1"/>
                </a:buClr>
                <a:buSzPts val="1900"/>
                <a:buFont typeface="Calibri"/>
                <a:buNone/>
              </a:pPr>
              <a:r>
                <a:rPr b="0" i="0" lang="en-GB" sz="1900" u="none" cap="none" strike="noStrike">
                  <a:solidFill>
                    <a:schemeClr val="lt1"/>
                  </a:solidFill>
                  <a:latin typeface="Calibri"/>
                  <a:ea typeface="Calibri"/>
                  <a:cs typeface="Calibri"/>
                  <a:sym typeface="Calibri"/>
                </a:rPr>
                <a:t>(7 FG, 2 Parent, 1 staff &amp; 1 community)</a:t>
              </a:r>
              <a:endParaRPr b="0" i="0" sz="1400" u="none" cap="none" strike="noStrike">
                <a:solidFill>
                  <a:srgbClr val="000000"/>
                </a:solidFill>
                <a:latin typeface="Arial"/>
                <a:ea typeface="Arial"/>
                <a:cs typeface="Arial"/>
                <a:sym typeface="Arial"/>
              </a:endParaRPr>
            </a:p>
          </p:txBody>
        </p:sp>
      </p:grpSp>
      <p:cxnSp>
        <p:nvCxnSpPr>
          <p:cNvPr id="118" name="Google Shape;118;p11"/>
          <p:cNvCxnSpPr/>
          <p:nvPr/>
        </p:nvCxnSpPr>
        <p:spPr>
          <a:xfrm>
            <a:off x="6095999" y="2360815"/>
            <a:ext cx="0" cy="199505"/>
          </a:xfrm>
          <a:prstGeom prst="straightConnector1">
            <a:avLst/>
          </a:prstGeom>
          <a:noFill/>
          <a:ln cap="flat" cmpd="sng" w="50800">
            <a:solidFill>
              <a:schemeClr val="dk1"/>
            </a:solidFill>
            <a:prstDash val="solid"/>
            <a:miter lim="800000"/>
            <a:headEnd len="sm" w="sm" type="none"/>
            <a:tailEnd len="sm" w="sm" type="none"/>
          </a:ln>
        </p:spPr>
      </p:cxnSp>
      <p:cxnSp>
        <p:nvCxnSpPr>
          <p:cNvPr id="119" name="Google Shape;119;p11"/>
          <p:cNvCxnSpPr/>
          <p:nvPr/>
        </p:nvCxnSpPr>
        <p:spPr>
          <a:xfrm rot="10800000">
            <a:off x="6095999" y="3277986"/>
            <a:ext cx="0" cy="279861"/>
          </a:xfrm>
          <a:prstGeom prst="straightConnector1">
            <a:avLst/>
          </a:prstGeom>
          <a:noFill/>
          <a:ln cap="flat" cmpd="sng" w="50800">
            <a:solidFill>
              <a:schemeClr val="dk1"/>
            </a:solidFill>
            <a:prstDash val="solid"/>
            <a:miter lim="800000"/>
            <a:headEnd len="sm" w="sm" type="none"/>
            <a:tailEnd len="sm" w="sm" type="none"/>
          </a:ln>
        </p:spPr>
      </p:cxnSp>
      <p:cxnSp>
        <p:nvCxnSpPr>
          <p:cNvPr id="120" name="Google Shape;120;p11"/>
          <p:cNvCxnSpPr/>
          <p:nvPr/>
        </p:nvCxnSpPr>
        <p:spPr>
          <a:xfrm rot="10800000">
            <a:off x="3887585" y="4250576"/>
            <a:ext cx="0" cy="279861"/>
          </a:xfrm>
          <a:prstGeom prst="straightConnector1">
            <a:avLst/>
          </a:prstGeom>
          <a:noFill/>
          <a:ln cap="flat" cmpd="sng" w="50800">
            <a:solidFill>
              <a:schemeClr val="dk1"/>
            </a:solidFill>
            <a:prstDash val="solid"/>
            <a:miter lim="800000"/>
            <a:headEnd len="sm" w="sm" type="none"/>
            <a:tailEnd len="sm" w="sm" type="none"/>
          </a:ln>
        </p:spPr>
      </p:cxnSp>
      <p:cxnSp>
        <p:nvCxnSpPr>
          <p:cNvPr id="121" name="Google Shape;121;p11"/>
          <p:cNvCxnSpPr/>
          <p:nvPr/>
        </p:nvCxnSpPr>
        <p:spPr>
          <a:xfrm rot="10800000">
            <a:off x="6079297" y="4250576"/>
            <a:ext cx="0" cy="279861"/>
          </a:xfrm>
          <a:prstGeom prst="straightConnector1">
            <a:avLst/>
          </a:prstGeom>
          <a:noFill/>
          <a:ln cap="flat" cmpd="sng" w="50800">
            <a:solidFill>
              <a:schemeClr val="dk1"/>
            </a:solidFill>
            <a:prstDash val="solid"/>
            <a:miter lim="800000"/>
            <a:headEnd len="sm" w="sm" type="none"/>
            <a:tailEnd len="sm" w="sm" type="none"/>
          </a:ln>
        </p:spPr>
      </p:cxnSp>
      <p:cxnSp>
        <p:nvCxnSpPr>
          <p:cNvPr id="122" name="Google Shape;122;p11"/>
          <p:cNvCxnSpPr/>
          <p:nvPr/>
        </p:nvCxnSpPr>
        <p:spPr>
          <a:xfrm rot="10800000">
            <a:off x="8232370" y="4250576"/>
            <a:ext cx="0" cy="279861"/>
          </a:xfrm>
          <a:prstGeom prst="straightConnector1">
            <a:avLst/>
          </a:prstGeom>
          <a:noFill/>
          <a:ln cap="flat" cmpd="sng" w="50800">
            <a:solidFill>
              <a:schemeClr val="dk1"/>
            </a:solidFill>
            <a:prstDash val="solid"/>
            <a:miter lim="800000"/>
            <a:headEnd len="sm" w="sm" type="none"/>
            <a:tailEnd len="sm" w="sm" type="none"/>
          </a:ln>
        </p:spPr>
      </p:cxnSp>
      <p:cxnSp>
        <p:nvCxnSpPr>
          <p:cNvPr id="123" name="Google Shape;123;p11"/>
          <p:cNvCxnSpPr/>
          <p:nvPr/>
        </p:nvCxnSpPr>
        <p:spPr>
          <a:xfrm>
            <a:off x="4787153" y="5153891"/>
            <a:ext cx="125507" cy="0"/>
          </a:xfrm>
          <a:prstGeom prst="straightConnector1">
            <a:avLst/>
          </a:prstGeom>
          <a:noFill/>
          <a:ln cap="flat" cmpd="sng" w="50800">
            <a:solidFill>
              <a:schemeClr val="dk1"/>
            </a:solidFill>
            <a:prstDash val="solid"/>
            <a:miter lim="800000"/>
            <a:headEnd len="sm" w="sm" type="none"/>
            <a:tailEnd len="sm" w="sm" type="none"/>
          </a:ln>
        </p:spPr>
      </p:cxnSp>
      <p:cxnSp>
        <p:nvCxnSpPr>
          <p:cNvPr id="124" name="Google Shape;124;p11"/>
          <p:cNvCxnSpPr/>
          <p:nvPr/>
        </p:nvCxnSpPr>
        <p:spPr>
          <a:xfrm>
            <a:off x="7171765" y="5153891"/>
            <a:ext cx="126810" cy="0"/>
          </a:xfrm>
          <a:prstGeom prst="straightConnector1">
            <a:avLst/>
          </a:prstGeom>
          <a:noFill/>
          <a:ln cap="flat" cmpd="sng" w="508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nvSpPr>
        <p:spPr>
          <a:xfrm>
            <a:off x="293716" y="1523946"/>
            <a:ext cx="11604568" cy="452431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Improved educational opportunities and outcome by sharing best practice across the Trust, leading to improved practice (teaching, curriculum, pastoral) in each school</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Assistance with financial management and reducing financial risk to schools within the Trust by seeking efficiencies at a time of growing financial pressures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Benefitting from the advantages that CATs enjoy in capital development, e.g. not paying the VAT on capital developments (we currently pay VAT @ 20%)</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Through the above we help to keep schools afloat and solvent; ploughing savings back into the classroom</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Improved professional development opportunities and career pathways for staff;</a:t>
            </a:r>
            <a:endParaRPr b="1"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Improved retention and development of the best Catholic school staff, teachers and Leaders</a:t>
            </a:r>
            <a:endParaRPr b="1" i="0" sz="24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p:txBody>
      </p:sp>
      <p:sp>
        <p:nvSpPr>
          <p:cNvPr id="130" name="Google Shape;130;p12"/>
          <p:cNvSpPr txBox="1"/>
          <p:nvPr/>
        </p:nvSpPr>
        <p:spPr>
          <a:xfrm>
            <a:off x="293716" y="596563"/>
            <a:ext cx="754795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The Benefits for our pupils….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nvSpPr>
        <p:spPr>
          <a:xfrm>
            <a:off x="608252" y="1066773"/>
            <a:ext cx="410918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Other Benefits….</a:t>
            </a:r>
            <a:endParaRPr b="0" i="0" sz="1400" u="none" cap="none" strike="noStrike">
              <a:solidFill>
                <a:srgbClr val="000000"/>
              </a:solidFill>
              <a:latin typeface="Arial"/>
              <a:ea typeface="Arial"/>
              <a:cs typeface="Arial"/>
              <a:sym typeface="Arial"/>
            </a:endParaRPr>
          </a:p>
        </p:txBody>
      </p:sp>
      <p:sp>
        <p:nvSpPr>
          <p:cNvPr id="136" name="Google Shape;136;p13"/>
          <p:cNvSpPr txBox="1"/>
          <p:nvPr/>
        </p:nvSpPr>
        <p:spPr>
          <a:xfrm>
            <a:off x="709352" y="2103677"/>
            <a:ext cx="10773295" cy="304698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Reduce financial risk to schools within the Trust by seeking efficiencies at a time of growing financial pressures;</a:t>
            </a:r>
            <a:endParaRPr b="1"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Improved professional development opportunities and career pathways for staff;</a:t>
            </a:r>
            <a:endParaRPr b="1"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Improved retention and development of the best Catholic school staff, teachers and Leaders;</a:t>
            </a:r>
            <a:endParaRPr b="1"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Consistent clear, robust and effective Governance at Trust and Local Governing Body levels; </a:t>
            </a:r>
            <a:endParaRPr b="1"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Protect, secure and develop Catholic education across the Diocese.</a:t>
            </a:r>
            <a:endParaRPr b="1"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nvSpPr>
        <p:spPr>
          <a:xfrm>
            <a:off x="485606" y="423401"/>
            <a:ext cx="323988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Why now….</a:t>
            </a:r>
            <a:endParaRPr b="0" i="0" sz="1400" u="none" cap="none" strike="noStrike">
              <a:solidFill>
                <a:srgbClr val="000000"/>
              </a:solidFill>
              <a:latin typeface="Arial"/>
              <a:ea typeface="Arial"/>
              <a:cs typeface="Arial"/>
              <a:sym typeface="Arial"/>
            </a:endParaRPr>
          </a:p>
        </p:txBody>
      </p:sp>
      <p:sp>
        <p:nvSpPr>
          <p:cNvPr id="142" name="Google Shape;142;p14"/>
          <p:cNvSpPr txBox="1"/>
          <p:nvPr/>
        </p:nvSpPr>
        <p:spPr>
          <a:xfrm>
            <a:off x="485606" y="1258010"/>
            <a:ext cx="11220788" cy="4893647"/>
          </a:xfrm>
          <a:prstGeom prst="rect">
            <a:avLst/>
          </a:prstGeom>
          <a:noFill/>
          <a:ln>
            <a:noFill/>
          </a:ln>
        </p:spPr>
        <p:txBody>
          <a:bodyPr anchorCtr="0" anchor="t" bIns="45700" lIns="91425" spcFirstLastPara="1" rIns="91425" wrap="square" tIns="45700">
            <a:spAutoFit/>
          </a:bodyPr>
          <a:lstStyle/>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An opportunity to work with the Diocese and other Catholic schools to shape and preserve the future of Catholic Education</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 desire to be innovators and play a part in the shaping/ setting of the local agenda;</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This is the Cardinal’s wish and vision for Schools in the Diocese</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There has been and will remain severe pressures on School budgets</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Global pandemic has exacerbated the financial pressures on central government which are likely to be shared across all public sectors including schools</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Concern nationally and locally about falling rolls – of particular concern in the Catholic sector</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Reductions in capacity of Local Authorities to provide adequate resources to support schools</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Academies as part of collaborative Trusts remain a central plank of current national education policy</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nvSpPr>
        <p:spPr>
          <a:xfrm>
            <a:off x="676100" y="750941"/>
            <a:ext cx="387407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Next Steps….</a:t>
            </a:r>
            <a:endParaRPr b="0" i="0" sz="1400" u="none" cap="none" strike="noStrike">
              <a:solidFill>
                <a:srgbClr val="000000"/>
              </a:solidFill>
              <a:latin typeface="Arial"/>
              <a:ea typeface="Arial"/>
              <a:cs typeface="Arial"/>
              <a:sym typeface="Arial"/>
            </a:endParaRPr>
          </a:p>
        </p:txBody>
      </p:sp>
      <p:sp>
        <p:nvSpPr>
          <p:cNvPr id="148" name="Google Shape;148;p15"/>
          <p:cNvSpPr txBox="1"/>
          <p:nvPr/>
        </p:nvSpPr>
        <p:spPr>
          <a:xfrm>
            <a:off x="676100" y="1694950"/>
            <a:ext cx="10839797" cy="3416320"/>
          </a:xfrm>
          <a:prstGeom prst="rect">
            <a:avLst/>
          </a:prstGeom>
          <a:noFill/>
          <a:ln>
            <a:noFill/>
          </a:ln>
        </p:spPr>
        <p:txBody>
          <a:bodyPr anchorCtr="0" anchor="t" bIns="45700" lIns="91425" spcFirstLastPara="1" rIns="91425" wrap="square" tIns="45700">
            <a:spAutoFit/>
          </a:bodyPr>
          <a:lstStyle/>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Consultation period open for comments/questions. Concludes on 20</a:t>
            </a:r>
            <a:r>
              <a:rPr b="0" baseline="30000" i="0" lang="en-GB" sz="2400" u="none" cap="none" strike="noStrike">
                <a:solidFill>
                  <a:schemeClr val="dk1"/>
                </a:solidFill>
                <a:latin typeface="Calibri"/>
                <a:ea typeface="Calibri"/>
                <a:cs typeface="Calibri"/>
                <a:sym typeface="Calibri"/>
              </a:rPr>
              <a:t>th</a:t>
            </a:r>
            <a:r>
              <a:rPr b="0" i="0" lang="en-GB" sz="2400" u="none" cap="none" strike="noStrike">
                <a:solidFill>
                  <a:schemeClr val="dk1"/>
                </a:solidFill>
                <a:latin typeface="Calibri"/>
                <a:ea typeface="Calibri"/>
                <a:cs typeface="Calibri"/>
                <a:sym typeface="Calibri"/>
              </a:rPr>
              <a:t> October </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Results will be reported to the School’s Governing body in December</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Governors to review consultation results and decide whether or not to proceed</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If Governors approve conversion next steps are</a:t>
            </a:r>
            <a:endParaRPr b="0" i="0" sz="1400" u="none" cap="none" strike="noStrike">
              <a:solidFill>
                <a:srgbClr val="000000"/>
              </a:solidFill>
              <a:latin typeface="Arial"/>
              <a:ea typeface="Arial"/>
              <a:cs typeface="Arial"/>
              <a:sym typeface="Arial"/>
            </a:endParaRPr>
          </a:p>
          <a:p>
            <a:pPr indent="-576263" lvl="1" marL="1033463" marR="0" rtl="0" algn="l">
              <a:lnSpc>
                <a:spcPct val="100000"/>
              </a:lnSpc>
              <a:spcBef>
                <a:spcPts val="0"/>
              </a:spcBef>
              <a:spcAft>
                <a:spcPts val="0"/>
              </a:spcAft>
              <a:buClr>
                <a:schemeClr val="dk1"/>
              </a:buClr>
              <a:buSzPts val="2400"/>
              <a:buFont typeface="Courier New"/>
              <a:buChar char="o"/>
            </a:pPr>
            <a:r>
              <a:rPr b="0" i="0" lang="en-GB" sz="2400" u="none" cap="none" strike="noStrike">
                <a:solidFill>
                  <a:schemeClr val="dk1"/>
                </a:solidFill>
                <a:latin typeface="Calibri"/>
                <a:ea typeface="Calibri"/>
                <a:cs typeface="Calibri"/>
                <a:sym typeface="Calibri"/>
              </a:rPr>
              <a:t>to hold a TUPE consultation with staff</a:t>
            </a:r>
            <a:endParaRPr b="0" i="0" sz="1400" u="none" cap="none" strike="noStrike">
              <a:solidFill>
                <a:srgbClr val="000000"/>
              </a:solidFill>
              <a:latin typeface="Arial"/>
              <a:ea typeface="Arial"/>
              <a:cs typeface="Arial"/>
              <a:sym typeface="Arial"/>
            </a:endParaRPr>
          </a:p>
          <a:p>
            <a:pPr indent="-576263" lvl="1" marL="1033463" marR="0" rtl="0" algn="l">
              <a:lnSpc>
                <a:spcPct val="100000"/>
              </a:lnSpc>
              <a:spcBef>
                <a:spcPts val="0"/>
              </a:spcBef>
              <a:spcAft>
                <a:spcPts val="0"/>
              </a:spcAft>
              <a:buClr>
                <a:schemeClr val="dk1"/>
              </a:buClr>
              <a:buSzPts val="2400"/>
              <a:buFont typeface="Courier New"/>
              <a:buChar char="o"/>
            </a:pPr>
            <a:r>
              <a:rPr b="0" i="0" lang="en-GB" sz="2400" u="none" cap="none" strike="noStrike">
                <a:solidFill>
                  <a:schemeClr val="dk1"/>
                </a:solidFill>
                <a:latin typeface="Calibri"/>
                <a:ea typeface="Calibri"/>
                <a:cs typeface="Calibri"/>
                <a:sym typeface="Calibri"/>
              </a:rPr>
              <a:t>transfer land, existing service level agreements and contracts to the Trust</a:t>
            </a:r>
            <a:endParaRPr b="0" i="0" sz="1400" u="none" cap="none" strike="noStrike">
              <a:solidFill>
                <a:srgbClr val="000000"/>
              </a:solidFill>
              <a:latin typeface="Arial"/>
              <a:ea typeface="Arial"/>
              <a:cs typeface="Arial"/>
              <a:sym typeface="Arial"/>
            </a:endParaRPr>
          </a:p>
          <a:p>
            <a:pPr indent="-576263" lvl="1" marL="1033463" marR="0" rtl="0" algn="l">
              <a:lnSpc>
                <a:spcPct val="100000"/>
              </a:lnSpc>
              <a:spcBef>
                <a:spcPts val="0"/>
              </a:spcBef>
              <a:spcAft>
                <a:spcPts val="0"/>
              </a:spcAft>
              <a:buClr>
                <a:schemeClr val="dk1"/>
              </a:buClr>
              <a:buSzPts val="2400"/>
              <a:buFont typeface="Courier New"/>
              <a:buChar char="o"/>
            </a:pPr>
            <a:r>
              <a:rPr b="0" i="0" lang="en-GB" sz="2400" u="none" cap="none" strike="noStrike">
                <a:solidFill>
                  <a:schemeClr val="dk1"/>
                </a:solidFill>
                <a:latin typeface="Calibri"/>
                <a:ea typeface="Calibri"/>
                <a:cs typeface="Calibri"/>
                <a:sym typeface="Calibri"/>
              </a:rPr>
              <a:t>Introduce common platforms for management and finance systems across the Trust</a:t>
            </a:r>
            <a:endParaRPr b="0" i="0" sz="1400" u="none" cap="none" strike="noStrike">
              <a:solidFill>
                <a:srgbClr val="000000"/>
              </a:solidFill>
              <a:latin typeface="Arial"/>
              <a:ea typeface="Arial"/>
              <a:cs typeface="Arial"/>
              <a:sym typeface="Arial"/>
            </a:endParaRPr>
          </a:p>
          <a:p>
            <a:pPr indent="-576263" lvl="0" marL="576263"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Proposed conversion date is 1</a:t>
            </a:r>
            <a:r>
              <a:rPr b="0" baseline="30000" i="0" lang="en-GB" sz="2400" u="none" cap="none" strike="noStrike">
                <a:solidFill>
                  <a:schemeClr val="dk1"/>
                </a:solidFill>
                <a:latin typeface="Calibri"/>
                <a:ea typeface="Calibri"/>
                <a:cs typeface="Calibri"/>
                <a:sym typeface="Calibri"/>
              </a:rPr>
              <a:t>st</a:t>
            </a:r>
            <a:r>
              <a:rPr b="0" i="0" lang="en-GB" sz="2400" u="none" cap="none" strike="noStrike">
                <a:solidFill>
                  <a:schemeClr val="dk1"/>
                </a:solidFill>
                <a:latin typeface="Calibri"/>
                <a:ea typeface="Calibri"/>
                <a:cs typeface="Calibri"/>
                <a:sym typeface="Calibri"/>
              </a:rPr>
              <a:t> April 2024 subject to HCC approval.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nvSpPr>
        <p:spPr>
          <a:xfrm>
            <a:off x="3899360" y="480374"/>
            <a:ext cx="959031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Any Questions….</a:t>
            </a:r>
            <a:endParaRPr b="0" i="0" sz="1400" u="none" cap="none" strike="noStrike">
              <a:solidFill>
                <a:srgbClr val="000000"/>
              </a:solidFill>
              <a:latin typeface="Arial"/>
              <a:ea typeface="Arial"/>
              <a:cs typeface="Arial"/>
              <a:sym typeface="Arial"/>
            </a:endParaRPr>
          </a:p>
        </p:txBody>
      </p:sp>
      <p:pic>
        <p:nvPicPr>
          <p:cNvPr descr="A group of children sitting on a bench&#10;&#10;Description automatically generated" id="154" name="Google Shape;154;p16"/>
          <p:cNvPicPr preferRelativeResize="0"/>
          <p:nvPr/>
        </p:nvPicPr>
        <p:blipFill rotWithShape="1">
          <a:blip r:embed="rId3">
            <a:alphaModFix/>
          </a:blip>
          <a:srcRect b="21490" l="0" r="0" t="27513"/>
          <a:stretch/>
        </p:blipFill>
        <p:spPr>
          <a:xfrm>
            <a:off x="0" y="1490617"/>
            <a:ext cx="12192000" cy="4145073"/>
          </a:xfrm>
          <a:prstGeom prst="rect">
            <a:avLst/>
          </a:prstGeom>
          <a:noFill/>
          <a:ln>
            <a:noFill/>
          </a:ln>
        </p:spPr>
      </p:pic>
      <p:pic>
        <p:nvPicPr>
          <p:cNvPr descr="A red and white coat of arms&#10;&#10;Description automatically generated" id="155" name="Google Shape;155;p16"/>
          <p:cNvPicPr preferRelativeResize="0"/>
          <p:nvPr/>
        </p:nvPicPr>
        <p:blipFill rotWithShape="1">
          <a:blip r:embed="rId4">
            <a:alphaModFix/>
          </a:blip>
          <a:srcRect b="0" l="0" r="0" t="0"/>
          <a:stretch/>
        </p:blipFill>
        <p:spPr>
          <a:xfrm>
            <a:off x="10894978" y="168424"/>
            <a:ext cx="1081391" cy="1081391"/>
          </a:xfrm>
          <a:prstGeom prst="rect">
            <a:avLst/>
          </a:prstGeom>
          <a:noFill/>
          <a:ln>
            <a:noFill/>
          </a:ln>
        </p:spPr>
      </p:pic>
      <p:pic>
        <p:nvPicPr>
          <p:cNvPr descr="A logo of a city&#10;&#10;Description automatically generated" id="156" name="Google Shape;156;p16"/>
          <p:cNvPicPr preferRelativeResize="0"/>
          <p:nvPr/>
        </p:nvPicPr>
        <p:blipFill rotWithShape="1">
          <a:blip r:embed="rId5">
            <a:alphaModFix/>
          </a:blip>
          <a:srcRect b="0" l="0" r="0" t="0"/>
          <a:stretch/>
        </p:blipFill>
        <p:spPr>
          <a:xfrm>
            <a:off x="127540" y="97276"/>
            <a:ext cx="1145985" cy="1081391"/>
          </a:xfrm>
          <a:prstGeom prst="rect">
            <a:avLst/>
          </a:prstGeom>
          <a:noFill/>
          <a:ln>
            <a:noFill/>
          </a:ln>
        </p:spPr>
      </p:pic>
      <p:pic>
        <p:nvPicPr>
          <p:cNvPr descr="A logo with a cross in the center&#10;&#10;Description automatically generated" id="157" name="Google Shape;157;p16"/>
          <p:cNvPicPr preferRelativeResize="0"/>
          <p:nvPr/>
        </p:nvPicPr>
        <p:blipFill rotWithShape="1">
          <a:blip r:embed="rId6">
            <a:alphaModFix/>
          </a:blip>
          <a:srcRect b="0" l="0" r="0" t="20511"/>
          <a:stretch/>
        </p:blipFill>
        <p:spPr>
          <a:xfrm>
            <a:off x="4677680" y="5692505"/>
            <a:ext cx="2245567" cy="10793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nvSpPr>
        <p:spPr>
          <a:xfrm>
            <a:off x="1579547" y="2144994"/>
            <a:ext cx="9032905"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GB" sz="7200" u="none" cap="none" strike="noStrike">
                <a:solidFill>
                  <a:schemeClr val="dk1"/>
                </a:solidFill>
                <a:latin typeface="Calibri"/>
                <a:ea typeface="Calibri"/>
                <a:cs typeface="Calibri"/>
                <a:sym typeface="Calibri"/>
              </a:rPr>
              <a:t>Thank you for your time and contributions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2"/>
          <p:cNvSpPr txBox="1"/>
          <p:nvPr/>
        </p:nvSpPr>
        <p:spPr>
          <a:xfrm>
            <a:off x="1579547" y="2144994"/>
            <a:ext cx="9032905"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GB" sz="7200" u="none" cap="none" strike="noStrike">
                <a:solidFill>
                  <a:schemeClr val="dk1"/>
                </a:solidFill>
                <a:latin typeface="Calibri"/>
                <a:ea typeface="Calibri"/>
                <a:cs typeface="Calibri"/>
                <a:sym typeface="Calibri"/>
              </a:rPr>
              <a:t>Welcome and Introductions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3"/>
          <p:cNvSpPr txBox="1"/>
          <p:nvPr/>
        </p:nvSpPr>
        <p:spPr>
          <a:xfrm>
            <a:off x="1068650" y="1263800"/>
            <a:ext cx="8428500" cy="384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000000"/>
                </a:solidFill>
                <a:latin typeface="Calibri"/>
                <a:ea typeface="Calibri"/>
                <a:cs typeface="Calibri"/>
                <a:sym typeface="Calibri"/>
              </a:rPr>
              <a:t>Stephen Wheatley - CEO pof ASCAT</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000000"/>
                </a:solidFill>
                <a:latin typeface="Calibri"/>
                <a:ea typeface="Calibri"/>
                <a:cs typeface="Calibri"/>
                <a:sym typeface="Calibri"/>
              </a:rPr>
              <a:t>Adrienne Leggett  - The Academy implementation officer</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000000"/>
                </a:solidFill>
                <a:latin typeface="Calibri"/>
                <a:ea typeface="Calibri"/>
                <a:cs typeface="Calibri"/>
                <a:sym typeface="Calibri"/>
              </a:rPr>
              <a:t>Patricia O’Donnell - Headteacher of St John Fisher </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4"/>
          <p:cNvSpPr txBox="1"/>
          <p:nvPr/>
        </p:nvSpPr>
        <p:spPr>
          <a:xfrm>
            <a:off x="2593526" y="982865"/>
            <a:ext cx="762454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Foreword from the Cardinal…</a:t>
            </a:r>
            <a:endParaRPr b="0" i="0" sz="1400" u="none" cap="none" strike="noStrike">
              <a:solidFill>
                <a:srgbClr val="000000"/>
              </a:solidFill>
              <a:latin typeface="Arial"/>
              <a:ea typeface="Arial"/>
              <a:cs typeface="Arial"/>
              <a:sym typeface="Arial"/>
            </a:endParaRPr>
          </a:p>
        </p:txBody>
      </p:sp>
      <p:sp>
        <p:nvSpPr>
          <p:cNvPr id="46" name="Google Shape;46;p4"/>
          <p:cNvSpPr txBox="1"/>
          <p:nvPr/>
        </p:nvSpPr>
        <p:spPr>
          <a:xfrm>
            <a:off x="573409" y="1813862"/>
            <a:ext cx="10844233" cy="2785378"/>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“Now we are living through times of considerable hardship for many ….. We have to see, be clear, and readjust. This means taking difficult decisions, marked by realism, about resources. In such circumstances it is right to look for economies that can be achieved by structures of cooperation, between schools within the same locality and within the wider family of schools. This is not an enforced 'master-plan', as you well know. It is a measured and appropriate response to the reality we face. </a:t>
            </a:r>
            <a:r>
              <a:rPr b="1" i="0" lang="en-GB" sz="2000" u="none" cap="none" strike="noStrike">
                <a:solidFill>
                  <a:srgbClr val="FF0000"/>
                </a:solidFill>
                <a:latin typeface="Calibri"/>
                <a:ea typeface="Calibri"/>
                <a:cs typeface="Calibri"/>
                <a:sym typeface="Calibri"/>
              </a:rPr>
              <a:t>The alternative, individual schools in isolation, will lead not only to conflict but also to the decline that eventually accompanies isolationist policies</a:t>
            </a:r>
            <a:r>
              <a:rPr b="0" i="0" lang="en-GB"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 name="Google Shape;47;p4"/>
          <p:cNvSpPr txBox="1"/>
          <p:nvPr/>
        </p:nvSpPr>
        <p:spPr>
          <a:xfrm>
            <a:off x="420129" y="5044138"/>
            <a:ext cx="10997513"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1" lang="en-GB" sz="2400" u="none" cap="none" strike="noStrike">
                <a:solidFill>
                  <a:schemeClr val="dk1"/>
                </a:solidFill>
                <a:latin typeface="Calibri"/>
                <a:ea typeface="Calibri"/>
                <a:cs typeface="Calibri"/>
                <a:sym typeface="Calibri"/>
              </a:rPr>
              <a:t>Extract from Cardinal Nichols recent address to the Diocese of Westminster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1" i="1" lang="en-GB" sz="2400" u="none" cap="none" strike="noStrike">
                <a:solidFill>
                  <a:schemeClr val="dk1"/>
                </a:solidFill>
                <a:latin typeface="Calibri"/>
                <a:ea typeface="Calibri"/>
                <a:cs typeface="Calibri"/>
                <a:sym typeface="Calibri"/>
              </a:rPr>
              <a:t> Headteachers Conference February 2018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5"/>
          <p:cNvSpPr txBox="1"/>
          <p:nvPr/>
        </p:nvSpPr>
        <p:spPr>
          <a:xfrm>
            <a:off x="316194" y="254897"/>
            <a:ext cx="59009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Our Proposal….</a:t>
            </a:r>
            <a:endParaRPr b="0" i="0" sz="1400" u="none" cap="none" strike="noStrike">
              <a:solidFill>
                <a:srgbClr val="000000"/>
              </a:solidFill>
              <a:latin typeface="Arial"/>
              <a:ea typeface="Arial"/>
              <a:cs typeface="Arial"/>
              <a:sym typeface="Arial"/>
            </a:endParaRPr>
          </a:p>
        </p:txBody>
      </p:sp>
      <p:sp>
        <p:nvSpPr>
          <p:cNvPr id="53" name="Google Shape;53;p5"/>
          <p:cNvSpPr txBox="1"/>
          <p:nvPr/>
        </p:nvSpPr>
        <p:spPr>
          <a:xfrm>
            <a:off x="324808" y="1228397"/>
            <a:ext cx="117846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Following a period of collaboration, support and work together over the past 2 years the leadership team and Governors of St Bernadette believe that the time is now right to convert to an Academy and expand the All Saints Catholic Academy Trust (ASCAT)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The existing ASCAT is currently comprised of the following schools: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aphicFrame>
        <p:nvGraphicFramePr>
          <p:cNvPr id="54" name="Google Shape;54;p5"/>
          <p:cNvGraphicFramePr/>
          <p:nvPr/>
        </p:nvGraphicFramePr>
        <p:xfrm>
          <a:off x="324808" y="4210123"/>
          <a:ext cx="3000000" cy="3000000"/>
        </p:xfrm>
        <a:graphic>
          <a:graphicData uri="http://schemas.openxmlformats.org/drawingml/2006/table">
            <a:tbl>
              <a:tblPr bandRow="1" firstRow="1">
                <a:noFill/>
                <a:tableStyleId>{B3FD86A5-7E4D-4C1C-8698-46485B667C49}</a:tableStyleId>
              </a:tblPr>
              <a:tblGrid>
                <a:gridCol w="5781675"/>
                <a:gridCol w="5781675"/>
              </a:tblGrid>
              <a:tr h="1723950">
                <a:tc>
                  <a:txBody>
                    <a:bodyPr/>
                    <a:lstStyle/>
                    <a:p>
                      <a:pPr indent="-457200" lvl="0" marL="45720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Saint Joan of Arc Catholic School</a:t>
                      </a:r>
                      <a:endParaRPr sz="1400" u="none" cap="none" strike="noStrike"/>
                    </a:p>
                    <a:p>
                      <a:pPr indent="-457200" lvl="0" marL="45720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Holy Rood Catholic Primary School</a:t>
                      </a:r>
                      <a:endParaRPr sz="1400" u="none" cap="none" strike="noStrike"/>
                    </a:p>
                    <a:p>
                      <a:pPr indent="-457200" lvl="0" marL="45720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Divine Saviour Catholic Primary School</a:t>
                      </a:r>
                      <a:endParaRPr sz="1400" u="none" cap="none" strike="noStrike"/>
                    </a:p>
                    <a:p>
                      <a:pPr indent="-457200" lvl="0" marL="45720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St John’s Catholic Primary School</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St John Fisher Catholic Primary School</a:t>
                      </a:r>
                      <a:endParaRPr sz="1400" u="none" cap="none" strike="noStrike"/>
                    </a:p>
                    <a:p>
                      <a:pPr indent="-285750" lvl="0" marL="28575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St Thomas More Catholic Primary School</a:t>
                      </a:r>
                      <a:endParaRPr sz="1400" u="none" cap="none" strike="noStrike"/>
                    </a:p>
                    <a:p>
                      <a:pPr indent="-285750" lvl="0" marL="28575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St Albert the Great Catholic Primary School</a:t>
                      </a:r>
                      <a:endParaRPr sz="1400" u="none" cap="none" strike="noStrike"/>
                    </a:p>
                    <a:p>
                      <a:pPr indent="-285750" lvl="0" marL="285750" marR="0" rtl="0" algn="l">
                        <a:lnSpc>
                          <a:spcPct val="100000"/>
                        </a:lnSpc>
                        <a:spcBef>
                          <a:spcPts val="0"/>
                        </a:spcBef>
                        <a:spcAft>
                          <a:spcPts val="0"/>
                        </a:spcAft>
                        <a:buClr>
                          <a:schemeClr val="dk1"/>
                        </a:buClr>
                        <a:buSzPts val="2400"/>
                        <a:buFont typeface="Arial"/>
                        <a:buChar char="•"/>
                      </a:pPr>
                      <a:r>
                        <a:rPr b="0" lang="en-GB" sz="2400" u="none" cap="none" strike="noStrike">
                          <a:solidFill>
                            <a:schemeClr val="dk1"/>
                          </a:solidFill>
                        </a:rPr>
                        <a:t>JFK Catholic School</a:t>
                      </a:r>
                      <a:endParaRPr sz="1400" u="none" cap="none" strike="noStrike"/>
                    </a:p>
                    <a:p>
                      <a:pPr indent="0" lvl="0" marL="0" marR="0" rtl="0" algn="l">
                        <a:lnSpc>
                          <a:spcPct val="100000"/>
                        </a:lnSpc>
                        <a:spcBef>
                          <a:spcPts val="0"/>
                        </a:spcBef>
                        <a:spcAft>
                          <a:spcPts val="0"/>
                        </a:spcAft>
                        <a:buClr>
                          <a:schemeClr val="dk1"/>
                        </a:buClr>
                        <a:buSzPts val="2400"/>
                        <a:buFont typeface="Calibri"/>
                        <a:buNone/>
                      </a:pPr>
                      <a:r>
                        <a:t/>
                      </a:r>
                      <a:endParaRPr b="0" sz="2400" u="none" cap="none" strike="noStrike">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6"/>
          <p:cNvSpPr txBox="1"/>
          <p:nvPr/>
        </p:nvSpPr>
        <p:spPr>
          <a:xfrm>
            <a:off x="827050" y="1198750"/>
            <a:ext cx="9785100" cy="479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Our decision was based on the following:</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Clr>
                <a:srgbClr val="000000"/>
              </a:buClr>
              <a:buSzPts val="2300"/>
              <a:buFont typeface="Calibri"/>
              <a:buChar char="●"/>
            </a:pPr>
            <a:r>
              <a:rPr b="0" i="0" lang="en-GB" sz="2300" u="none" cap="none" strike="noStrike">
                <a:solidFill>
                  <a:srgbClr val="000000"/>
                </a:solidFill>
                <a:latin typeface="Calibri"/>
                <a:ea typeface="Calibri"/>
                <a:cs typeface="Calibri"/>
                <a:sym typeface="Calibri"/>
              </a:rPr>
              <a:t>The want to ensure a secure future for the community of St Bernadette school over the years to come</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Clr>
                <a:srgbClr val="000000"/>
              </a:buClr>
              <a:buSzPts val="2300"/>
              <a:buFont typeface="Calibri"/>
              <a:buChar char="●"/>
            </a:pPr>
            <a:r>
              <a:rPr b="0" i="0" lang="en-GB" sz="2300" u="none" cap="none" strike="noStrike">
                <a:solidFill>
                  <a:srgbClr val="000000"/>
                </a:solidFill>
                <a:latin typeface="Calibri"/>
                <a:ea typeface="Calibri"/>
                <a:cs typeface="Calibri"/>
                <a:sym typeface="Calibri"/>
              </a:rPr>
              <a:t>Provide ourselves with a more strategic approach to working with other schools</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Clr>
                <a:srgbClr val="000000"/>
              </a:buClr>
              <a:buSzPts val="2300"/>
              <a:buFont typeface="Calibri"/>
              <a:buChar char="●"/>
            </a:pPr>
            <a:r>
              <a:rPr b="0" i="0" lang="en-GB" sz="2300" u="none" cap="none" strike="noStrike">
                <a:solidFill>
                  <a:srgbClr val="000000"/>
                </a:solidFill>
                <a:latin typeface="Calibri"/>
                <a:ea typeface="Calibri"/>
                <a:cs typeface="Calibri"/>
                <a:sym typeface="Calibri"/>
              </a:rPr>
              <a:t>Retain our excellent staff by providing them with more opportunities for progress further in their career</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Clr>
                <a:srgbClr val="000000"/>
              </a:buClr>
              <a:buSzPts val="2300"/>
              <a:buFont typeface="Calibri"/>
              <a:buChar char="●"/>
            </a:pPr>
            <a:r>
              <a:rPr b="0" i="0" lang="en-GB" sz="2300" u="none" cap="none" strike="noStrike">
                <a:solidFill>
                  <a:srgbClr val="000000"/>
                </a:solidFill>
                <a:latin typeface="Calibri"/>
                <a:ea typeface="Calibri"/>
                <a:cs typeface="Calibri"/>
                <a:sym typeface="Calibri"/>
              </a:rPr>
              <a:t>Have a voice in the changes that need to be implemented in education and the financial implications this has on schools</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Clr>
                <a:srgbClr val="000000"/>
              </a:buClr>
              <a:buSzPts val="2300"/>
              <a:buFont typeface="Calibri"/>
              <a:buChar char="●"/>
            </a:pPr>
            <a:r>
              <a:rPr b="0" i="0" lang="en-GB" sz="2300" u="none" cap="none" strike="noStrike">
                <a:solidFill>
                  <a:srgbClr val="000000"/>
                </a:solidFill>
                <a:latin typeface="Calibri"/>
                <a:ea typeface="Calibri"/>
                <a:cs typeface="Calibri"/>
                <a:sym typeface="Calibri"/>
              </a:rPr>
              <a:t>All these things will have a positive impact on the educational experience of the children in our community</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7"/>
          <p:cNvSpPr txBox="1"/>
          <p:nvPr/>
        </p:nvSpPr>
        <p:spPr>
          <a:xfrm>
            <a:off x="353457" y="1009681"/>
            <a:ext cx="1049319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The Diocesan Vision for the CAT programme</a:t>
            </a:r>
            <a:endParaRPr b="0" i="0" sz="1400" u="none" cap="none" strike="noStrike">
              <a:solidFill>
                <a:srgbClr val="000000"/>
              </a:solidFill>
              <a:latin typeface="Arial"/>
              <a:ea typeface="Arial"/>
              <a:cs typeface="Arial"/>
              <a:sym typeface="Arial"/>
            </a:endParaRPr>
          </a:p>
        </p:txBody>
      </p:sp>
      <p:sp>
        <p:nvSpPr>
          <p:cNvPr id="66" name="Google Shape;66;p7"/>
          <p:cNvSpPr txBox="1"/>
          <p:nvPr/>
        </p:nvSpPr>
        <p:spPr>
          <a:xfrm>
            <a:off x="353457" y="1970315"/>
            <a:ext cx="10493193" cy="3785652"/>
          </a:xfrm>
          <a:prstGeom prst="rect">
            <a:avLst/>
          </a:prstGeom>
          <a:noFill/>
          <a:ln>
            <a:noFill/>
          </a:ln>
        </p:spPr>
        <p:txBody>
          <a:bodyPr anchorCtr="0" anchor="t" bIns="45700" lIns="91425" spcFirstLastPara="1" rIns="91425" wrap="square" tIns="45700">
            <a:spAutoFit/>
          </a:bodyPr>
          <a:lstStyle/>
          <a:p>
            <a:pPr indent="-511175" lvl="0" marL="511175"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Develop CATs across the Diocese to protect, secure and develop Catholic education for generations to come;</a:t>
            </a:r>
            <a:endParaRPr b="0" i="0" sz="1400" u="none" cap="none" strike="noStrike">
              <a:solidFill>
                <a:srgbClr val="000000"/>
              </a:solidFill>
              <a:latin typeface="Arial"/>
              <a:ea typeface="Arial"/>
              <a:cs typeface="Arial"/>
              <a:sym typeface="Arial"/>
            </a:endParaRPr>
          </a:p>
          <a:p>
            <a:pPr indent="-511175" lvl="0" marL="511175"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To be inclusive and open to all Schools in the Diocese; </a:t>
            </a:r>
            <a:endParaRPr b="0" i="0" sz="1400" u="none" cap="none" strike="noStrike">
              <a:solidFill>
                <a:srgbClr val="000000"/>
              </a:solidFill>
              <a:latin typeface="Arial"/>
              <a:ea typeface="Arial"/>
              <a:cs typeface="Arial"/>
              <a:sym typeface="Arial"/>
            </a:endParaRPr>
          </a:p>
          <a:p>
            <a:pPr indent="-511175" lvl="0" marL="511175"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To promote strong bonds of collaboration and accountability improving educational outcomes and opportunities for all children, staff and families in our schools;</a:t>
            </a:r>
            <a:endParaRPr b="0" i="0" sz="1400" u="none" cap="none" strike="noStrike">
              <a:solidFill>
                <a:srgbClr val="000000"/>
              </a:solidFill>
              <a:latin typeface="Arial"/>
              <a:ea typeface="Arial"/>
              <a:cs typeface="Arial"/>
              <a:sym typeface="Arial"/>
            </a:endParaRPr>
          </a:p>
          <a:p>
            <a:pPr indent="-511175" lvl="0" marL="511175"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Create opportunities to develop the professional expertise of staff to aid the retention and development of the best staff within the Trust</a:t>
            </a:r>
            <a:endParaRPr b="0" i="0" sz="1400" u="none" cap="none" strike="noStrike">
              <a:solidFill>
                <a:srgbClr val="000000"/>
              </a:solidFill>
              <a:latin typeface="Arial"/>
              <a:ea typeface="Arial"/>
              <a:cs typeface="Arial"/>
              <a:sym typeface="Arial"/>
            </a:endParaRPr>
          </a:p>
          <a:p>
            <a:pPr indent="-511175" lvl="0" marL="511175"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Schools will maintain and further develop existing links and partnerships with other Schools.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8"/>
          <p:cNvSpPr txBox="1"/>
          <p:nvPr/>
        </p:nvSpPr>
        <p:spPr>
          <a:xfrm>
            <a:off x="863839" y="818338"/>
            <a:ext cx="570944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What will not change….</a:t>
            </a:r>
            <a:endParaRPr b="0" i="0" sz="1400" u="none" cap="none" strike="noStrike">
              <a:solidFill>
                <a:srgbClr val="000000"/>
              </a:solidFill>
              <a:latin typeface="Arial"/>
              <a:ea typeface="Arial"/>
              <a:cs typeface="Arial"/>
              <a:sym typeface="Arial"/>
            </a:endParaRPr>
          </a:p>
        </p:txBody>
      </p:sp>
      <p:sp>
        <p:nvSpPr>
          <p:cNvPr id="72" name="Google Shape;72;p8"/>
          <p:cNvSpPr txBox="1"/>
          <p:nvPr/>
        </p:nvSpPr>
        <p:spPr>
          <a:xfrm>
            <a:off x="770714" y="1787285"/>
            <a:ext cx="10650571" cy="452431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individual ethos of our School</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staff team: Headteacher, senior leaders, teachers, teaching assistants, school support staff</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Our School Uniform and Curriculum</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Governors will continue to serve on a Local Governing Body;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School will remain part of the co-ordinated admissions process through the LA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School will not select any students on the basis of their aptitude or ability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current admission policy will continue to apply; Local Governors will retain the ability to set this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timings of the current school day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terms and conditions of employment for staff will remain unchanged.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9"/>
          <p:cNvSpPr txBox="1"/>
          <p:nvPr/>
        </p:nvSpPr>
        <p:spPr>
          <a:xfrm>
            <a:off x="637485" y="693686"/>
            <a:ext cx="499836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0000"/>
                </a:solidFill>
                <a:latin typeface="Calibri"/>
                <a:ea typeface="Calibri"/>
                <a:cs typeface="Calibri"/>
                <a:sym typeface="Calibri"/>
              </a:rPr>
              <a:t>What will change….</a:t>
            </a:r>
            <a:endParaRPr b="0" i="0" sz="1400" u="none" cap="none" strike="noStrike">
              <a:solidFill>
                <a:srgbClr val="000000"/>
              </a:solidFill>
              <a:latin typeface="Arial"/>
              <a:ea typeface="Arial"/>
              <a:cs typeface="Arial"/>
              <a:sym typeface="Arial"/>
            </a:endParaRPr>
          </a:p>
        </p:txBody>
      </p:sp>
      <p:sp>
        <p:nvSpPr>
          <p:cNvPr id="78" name="Google Shape;78;p9"/>
          <p:cNvSpPr txBox="1"/>
          <p:nvPr/>
        </p:nvSpPr>
        <p:spPr>
          <a:xfrm>
            <a:off x="817416" y="1770541"/>
            <a:ext cx="10557163" cy="34163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legal status and governance arrangements for the schools;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current Governing Body will become a </a:t>
            </a:r>
            <a:r>
              <a:rPr b="1" i="0" lang="en-GB" sz="2400" u="none" cap="none" strike="noStrike">
                <a:solidFill>
                  <a:schemeClr val="dk1"/>
                </a:solidFill>
                <a:latin typeface="Calibri"/>
                <a:ea typeface="Calibri"/>
                <a:cs typeface="Calibri"/>
                <a:sym typeface="Calibri"/>
              </a:rPr>
              <a:t>Local Governing Body </a:t>
            </a:r>
            <a:r>
              <a:rPr b="0" i="0" lang="en-GB" sz="2400" u="none" cap="none" strike="noStrike">
                <a:solidFill>
                  <a:schemeClr val="dk1"/>
                </a:solidFill>
                <a:latin typeface="Calibri"/>
                <a:ea typeface="Calibri"/>
                <a:cs typeface="Calibri"/>
                <a:sym typeface="Calibri"/>
              </a:rPr>
              <a:t>who are accountable the ASCAT Board of Directors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The Trust Board will have strategic oversight for the finance, standards  and the physical environment of each individual academy within the Trust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  CEO is in place who will be accountable to the Trust Board and will lead the strategic development of the Trust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Funding will come direct to the School from Central Government, rather than via the Local Authority</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5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Sandra Lavelle</dc:creator>
</cp:coreProperties>
</file>