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Lst>
  <p:sldSz cy="10698475" cx="7589525"/>
  <p:notesSz cx="6858000" cy="9144000"/>
  <p:embeddedFontLst>
    <p:embeddedFont>
      <p:font typeface="Chewy"/>
      <p:regular r:id="rId12"/>
    </p:embeddedFont>
    <p:embeddedFont>
      <p:font typeface="Comic Neue"/>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747775"/>
          </p15:clr>
        </p15:guide>
        <p15:guide id="2" pos="239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ComicNeue-regular.fntdata"/><Relationship Id="rId12" Type="http://schemas.openxmlformats.org/officeDocument/2006/relationships/font" Target="fonts/Chewy-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ComicNeue-italic.fntdata"/><Relationship Id="rId14" Type="http://schemas.openxmlformats.org/officeDocument/2006/relationships/font" Target="fonts/ComicNeue-bold.fntdata"/><Relationship Id="rId16" Type="http://schemas.openxmlformats.org/officeDocument/2006/relationships/font" Target="fonts/ComicNeue-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5b176c500b_1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25b176c500b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5b176c500b_1_2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5b176c500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5b176c500b_1_3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5b176c500b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e6c6314da0_0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e6c6314da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e6c6314da0_0_1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e6c6314da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55" name="Google Shape;55;p13"/>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56" name="Google Shape;56;p13"/>
          <p:cNvPicPr preferRelativeResize="0"/>
          <p:nvPr/>
        </p:nvPicPr>
        <p:blipFill>
          <a:blip r:embed="rId3">
            <a:alphaModFix/>
          </a:blip>
          <a:stretch>
            <a:fillRect/>
          </a:stretch>
        </p:blipFill>
        <p:spPr>
          <a:xfrm>
            <a:off x="6262350" y="321839"/>
            <a:ext cx="1156075" cy="1099975"/>
          </a:xfrm>
          <a:prstGeom prst="rect">
            <a:avLst/>
          </a:prstGeom>
          <a:noFill/>
          <a:ln>
            <a:noFill/>
          </a:ln>
        </p:spPr>
      </p:pic>
      <p:sp>
        <p:nvSpPr>
          <p:cNvPr id="57" name="Google Shape;57;p13"/>
          <p:cNvSpPr txBox="1"/>
          <p:nvPr>
            <p:ph type="ctrTitle"/>
          </p:nvPr>
        </p:nvSpPr>
        <p:spPr>
          <a:xfrm>
            <a:off x="0" y="3143250"/>
            <a:ext cx="5505600" cy="7555500"/>
          </a:xfrm>
          <a:prstGeom prst="rect">
            <a:avLst/>
          </a:prstGeom>
          <a:ln cap="flat" cmpd="sng" w="19050">
            <a:solidFill>
              <a:srgbClr val="FF0000"/>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2200">
                <a:latin typeface="Comic Neue"/>
                <a:ea typeface="Comic Neue"/>
                <a:cs typeface="Comic Neue"/>
                <a:sym typeface="Comic Neue"/>
              </a:rPr>
              <a:t>Why is it important to read for pleasure?</a:t>
            </a:r>
            <a:endParaRPr b="1" sz="2200">
              <a:latin typeface="Comic Neue"/>
              <a:ea typeface="Comic Neue"/>
              <a:cs typeface="Comic Neue"/>
              <a:sym typeface="Comic Neue"/>
            </a:endParaRPr>
          </a:p>
          <a:p>
            <a:pPr indent="0" lvl="0" marL="0" rtl="0" algn="l">
              <a:spcBef>
                <a:spcPts val="0"/>
              </a:spcBef>
              <a:spcAft>
                <a:spcPts val="0"/>
              </a:spcAft>
              <a:buSzPts val="990"/>
              <a:buNone/>
            </a:pPr>
            <a:r>
              <a:rPr lang="en" sz="2200">
                <a:latin typeface="Comic Neue"/>
                <a:ea typeface="Comic Neue"/>
                <a:cs typeface="Comic Neue"/>
                <a:sym typeface="Comic Neue"/>
              </a:rPr>
              <a:t>Research has found that reading for pleasure boosts comprehension, </a:t>
            </a:r>
            <a:r>
              <a:rPr lang="en" sz="2200">
                <a:latin typeface="Comic Neue"/>
                <a:ea typeface="Comic Neue"/>
                <a:cs typeface="Comic Neue"/>
                <a:sym typeface="Comic Neue"/>
              </a:rPr>
              <a:t>vocabulary</a:t>
            </a:r>
            <a:r>
              <a:rPr lang="en" sz="2200">
                <a:latin typeface="Comic Neue"/>
                <a:ea typeface="Comic Neue"/>
                <a:cs typeface="Comic Neue"/>
                <a:sym typeface="Comic Neue"/>
              </a:rPr>
              <a:t> and attainment- and benefits children </a:t>
            </a:r>
            <a:r>
              <a:rPr lang="en" sz="2200">
                <a:latin typeface="Comic Neue"/>
                <a:ea typeface="Comic Neue"/>
                <a:cs typeface="Comic Neue"/>
                <a:sym typeface="Comic Neue"/>
              </a:rPr>
              <a:t>beyond</a:t>
            </a:r>
            <a:r>
              <a:rPr lang="en" sz="2200">
                <a:latin typeface="Comic Neue"/>
                <a:ea typeface="Comic Neue"/>
                <a:cs typeface="Comic Neue"/>
                <a:sym typeface="Comic Neue"/>
              </a:rPr>
              <a:t> the Literacy curriculum.</a:t>
            </a:r>
            <a:endParaRPr sz="2200">
              <a:latin typeface="Comic Neue"/>
              <a:ea typeface="Comic Neue"/>
              <a:cs typeface="Comic Neue"/>
              <a:sym typeface="Comic Neue"/>
            </a:endParaRPr>
          </a:p>
          <a:p>
            <a:pPr indent="-368300" lvl="0" marL="457200" rtl="0" algn="l">
              <a:spcBef>
                <a:spcPts val="0"/>
              </a:spcBef>
              <a:spcAft>
                <a:spcPts val="0"/>
              </a:spcAft>
              <a:buSzPts val="2200"/>
              <a:buFont typeface="Comic Neue"/>
              <a:buChar char="●"/>
            </a:pPr>
            <a:r>
              <a:rPr lang="en" sz="2200">
                <a:latin typeface="Comic Neue"/>
                <a:ea typeface="Comic Neue"/>
                <a:cs typeface="Comic Neue"/>
                <a:sym typeface="Comic Neue"/>
              </a:rPr>
              <a:t>Books feature more rare words than any other form of spoken or written media. This supports vocabulary development.</a:t>
            </a:r>
            <a:endParaRPr sz="2200">
              <a:latin typeface="Comic Neue"/>
              <a:ea typeface="Comic Neue"/>
              <a:cs typeface="Comic Neue"/>
              <a:sym typeface="Comic Neue"/>
            </a:endParaRPr>
          </a:p>
          <a:p>
            <a:pPr indent="-368300" lvl="0" marL="457200" rtl="0" algn="l">
              <a:spcBef>
                <a:spcPts val="0"/>
              </a:spcBef>
              <a:spcAft>
                <a:spcPts val="0"/>
              </a:spcAft>
              <a:buSzPts val="2200"/>
              <a:buFont typeface="Comic Neue"/>
              <a:buChar char="●"/>
            </a:pPr>
            <a:r>
              <a:rPr lang="en" sz="2200">
                <a:latin typeface="Comic Neue"/>
                <a:ea typeface="Comic Neue"/>
                <a:cs typeface="Comic Neue"/>
                <a:sym typeface="Comic Neue"/>
              </a:rPr>
              <a:t>Reading comprehension is is promoted more strongly by leisure reading of books, whilst building comprehension makes it more likely that a child will read for pleasure.</a:t>
            </a:r>
            <a:endParaRPr sz="2200">
              <a:latin typeface="Comic Neue"/>
              <a:ea typeface="Comic Neue"/>
              <a:cs typeface="Comic Neue"/>
              <a:sym typeface="Comic Neue"/>
            </a:endParaRPr>
          </a:p>
          <a:p>
            <a:pPr indent="-368300" lvl="0" marL="457200" rtl="0" algn="l">
              <a:spcBef>
                <a:spcPts val="0"/>
              </a:spcBef>
              <a:spcAft>
                <a:spcPts val="0"/>
              </a:spcAft>
              <a:buSzPts val="2200"/>
              <a:buFont typeface="Comic Neue"/>
              <a:buChar char="●"/>
            </a:pPr>
            <a:r>
              <a:rPr lang="en" sz="2200">
                <a:latin typeface="Comic Neue"/>
                <a:ea typeface="Comic Neue"/>
                <a:cs typeface="Comic Neue"/>
                <a:sym typeface="Comic Neue"/>
              </a:rPr>
              <a:t>Reading for pleasure has been found </a:t>
            </a:r>
            <a:endParaRPr sz="2200">
              <a:latin typeface="Comic Neue"/>
              <a:ea typeface="Comic Neue"/>
              <a:cs typeface="Comic Neue"/>
              <a:sym typeface="Comic Neue"/>
            </a:endParaRPr>
          </a:p>
          <a:p>
            <a:pPr indent="0" lvl="0" marL="457200" rtl="0" algn="l">
              <a:spcBef>
                <a:spcPts val="0"/>
              </a:spcBef>
              <a:spcAft>
                <a:spcPts val="0"/>
              </a:spcAft>
              <a:buNone/>
            </a:pPr>
            <a:r>
              <a:rPr lang="en" sz="2200">
                <a:latin typeface="Comic Neue"/>
                <a:ea typeface="Comic Neue"/>
                <a:cs typeface="Comic Neue"/>
                <a:sym typeface="Comic Neue"/>
              </a:rPr>
              <a:t>to improve children’s maths. There is a strong positive link between reading for pleasure and cognitive outcomes.</a:t>
            </a:r>
            <a:endParaRPr sz="2200">
              <a:latin typeface="Comic Neue"/>
              <a:ea typeface="Comic Neue"/>
              <a:cs typeface="Comic Neue"/>
              <a:sym typeface="Comic Neue"/>
            </a:endParaRPr>
          </a:p>
          <a:p>
            <a:pPr indent="-368300" lvl="0" marL="457200" rtl="0" algn="l">
              <a:spcBef>
                <a:spcPts val="0"/>
              </a:spcBef>
              <a:spcAft>
                <a:spcPts val="0"/>
              </a:spcAft>
              <a:buSzPts val="2200"/>
              <a:buFont typeface="Comic Neue"/>
              <a:buChar char="●"/>
            </a:pPr>
            <a:r>
              <a:rPr lang="en" sz="2200">
                <a:latin typeface="Comic Neue"/>
                <a:ea typeface="Comic Neue"/>
                <a:cs typeface="Comic Neue"/>
                <a:sym typeface="Comic Neue"/>
              </a:rPr>
              <a:t>Reading for pleasure has been </a:t>
            </a:r>
            <a:endParaRPr sz="2200">
              <a:latin typeface="Comic Neue"/>
              <a:ea typeface="Comic Neue"/>
              <a:cs typeface="Comic Neue"/>
              <a:sym typeface="Comic Neue"/>
            </a:endParaRPr>
          </a:p>
          <a:p>
            <a:pPr indent="0" lvl="0" marL="457200" rtl="0" algn="l">
              <a:spcBef>
                <a:spcPts val="0"/>
              </a:spcBef>
              <a:spcAft>
                <a:spcPts val="0"/>
              </a:spcAft>
              <a:buNone/>
            </a:pPr>
            <a:r>
              <a:rPr lang="en" sz="2200">
                <a:latin typeface="Comic Neue"/>
                <a:ea typeface="Comic Neue"/>
                <a:cs typeface="Comic Neue"/>
                <a:sym typeface="Comic Neue"/>
              </a:rPr>
              <a:t>linked</a:t>
            </a:r>
            <a:r>
              <a:rPr lang="en" sz="2200">
                <a:latin typeface="Comic Neue"/>
                <a:ea typeface="Comic Neue"/>
                <a:cs typeface="Comic Neue"/>
                <a:sym typeface="Comic Neue"/>
              </a:rPr>
              <a:t> with greater general knowledge.</a:t>
            </a:r>
            <a:endParaRPr sz="2200">
              <a:latin typeface="Comic Neue"/>
              <a:ea typeface="Comic Neue"/>
              <a:cs typeface="Comic Neue"/>
              <a:sym typeface="Comic Neue"/>
            </a:endParaRPr>
          </a:p>
          <a:p>
            <a:pPr indent="-368300" lvl="0" marL="457200" rtl="0" algn="l">
              <a:spcBef>
                <a:spcPts val="0"/>
              </a:spcBef>
              <a:spcAft>
                <a:spcPts val="0"/>
              </a:spcAft>
              <a:buSzPts val="2200"/>
              <a:buFont typeface="Comic Neue"/>
              <a:buChar char="●"/>
            </a:pPr>
            <a:r>
              <a:rPr lang="en" sz="2200">
                <a:latin typeface="Comic Neue"/>
                <a:ea typeface="Comic Neue"/>
                <a:cs typeface="Comic Neue"/>
                <a:sym typeface="Comic Neue"/>
              </a:rPr>
              <a:t>Surveys have </a:t>
            </a:r>
            <a:r>
              <a:rPr lang="en" sz="2200">
                <a:latin typeface="Comic Neue"/>
                <a:ea typeface="Comic Neue"/>
                <a:cs typeface="Comic Neue"/>
                <a:sym typeface="Comic Neue"/>
              </a:rPr>
              <a:t>found</a:t>
            </a:r>
            <a:r>
              <a:rPr lang="en" sz="2200">
                <a:latin typeface="Comic Neue"/>
                <a:ea typeface="Comic Neue"/>
                <a:cs typeface="Comic Neue"/>
                <a:sym typeface="Comic Neue"/>
              </a:rPr>
              <a:t> that children </a:t>
            </a:r>
            <a:endParaRPr sz="2200">
              <a:latin typeface="Comic Neue"/>
              <a:ea typeface="Comic Neue"/>
              <a:cs typeface="Comic Neue"/>
              <a:sym typeface="Comic Neue"/>
            </a:endParaRPr>
          </a:p>
          <a:p>
            <a:pPr indent="0" lvl="0" marL="457200" rtl="0" algn="l">
              <a:spcBef>
                <a:spcPts val="0"/>
              </a:spcBef>
              <a:spcAft>
                <a:spcPts val="0"/>
              </a:spcAft>
              <a:buNone/>
            </a:pPr>
            <a:r>
              <a:rPr lang="en" sz="2200">
                <a:latin typeface="Comic Neue"/>
                <a:ea typeface="Comic Neue"/>
                <a:cs typeface="Comic Neue"/>
                <a:sym typeface="Comic Neue"/>
              </a:rPr>
              <a:t>that read for pleasure have better mental wellbeing than their peers.</a:t>
            </a:r>
            <a:endParaRPr sz="2200">
              <a:latin typeface="Comic Neue"/>
              <a:ea typeface="Comic Neue"/>
              <a:cs typeface="Comic Neue"/>
              <a:sym typeface="Comic Neue"/>
            </a:endParaRPr>
          </a:p>
        </p:txBody>
      </p:sp>
      <p:sp>
        <p:nvSpPr>
          <p:cNvPr id="58" name="Google Shape;58;p13"/>
          <p:cNvSpPr txBox="1"/>
          <p:nvPr/>
        </p:nvSpPr>
        <p:spPr>
          <a:xfrm>
            <a:off x="243900" y="1548625"/>
            <a:ext cx="7170300" cy="13536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n" sz="2000">
                <a:solidFill>
                  <a:schemeClr val="dk1"/>
                </a:solidFill>
                <a:latin typeface="Comic Neue"/>
                <a:ea typeface="Comic Neue"/>
                <a:cs typeface="Comic Neue"/>
                <a:sym typeface="Comic Neue"/>
              </a:rPr>
              <a:t>This year, we are introducing a new initiative to support and promote a love of reading- “100 Books to Read Before you Leave St B”. The focus of this challenge is to encourage the children to read for pleasure.</a:t>
            </a:r>
            <a:endParaRPr sz="2000">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a:p>
        </p:txBody>
      </p:sp>
      <p:pic>
        <p:nvPicPr>
          <p:cNvPr id="59" name="Google Shape;59;p13"/>
          <p:cNvPicPr preferRelativeResize="0"/>
          <p:nvPr/>
        </p:nvPicPr>
        <p:blipFill rotWithShape="1">
          <a:blip r:embed="rId4">
            <a:alphaModFix/>
          </a:blip>
          <a:srcRect b="0" l="15270" r="13838" t="0"/>
          <a:stretch/>
        </p:blipFill>
        <p:spPr>
          <a:xfrm>
            <a:off x="5585175" y="3143250"/>
            <a:ext cx="2091976" cy="2206126"/>
          </a:xfrm>
          <a:prstGeom prst="rect">
            <a:avLst/>
          </a:prstGeom>
          <a:noFill/>
          <a:ln>
            <a:noFill/>
          </a:ln>
        </p:spPr>
      </p:pic>
      <p:sp>
        <p:nvSpPr>
          <p:cNvPr id="60" name="Google Shape;60;p13"/>
          <p:cNvSpPr/>
          <p:nvPr/>
        </p:nvSpPr>
        <p:spPr>
          <a:xfrm rot="-1102498">
            <a:off x="4906063" y="5568551"/>
            <a:ext cx="2968306" cy="2704887"/>
          </a:xfrm>
          <a:prstGeom prst="cloud">
            <a:avLst/>
          </a:prstGeom>
          <a:solidFill>
            <a:srgbClr val="EA9999"/>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u="sng">
                <a:latin typeface="Comic Neue"/>
                <a:ea typeface="Comic Neue"/>
                <a:cs typeface="Comic Neue"/>
                <a:sym typeface="Comic Neue"/>
              </a:rPr>
              <a:t>Did You Know?</a:t>
            </a:r>
            <a:endParaRPr b="1" sz="2100" u="sng">
              <a:latin typeface="Comic Neue"/>
              <a:ea typeface="Comic Neue"/>
              <a:cs typeface="Comic Neue"/>
              <a:sym typeface="Comic Neue"/>
            </a:endParaRPr>
          </a:p>
          <a:p>
            <a:pPr indent="0" lvl="0" marL="0" rtl="0" algn="l">
              <a:spcBef>
                <a:spcPts val="0"/>
              </a:spcBef>
              <a:spcAft>
                <a:spcPts val="0"/>
              </a:spcAft>
              <a:buNone/>
            </a:pPr>
            <a:r>
              <a:rPr lang="en" sz="1750">
                <a:latin typeface="Comic Neue"/>
                <a:ea typeface="Comic Neue"/>
                <a:cs typeface="Comic Neue"/>
                <a:sym typeface="Comic Neue"/>
              </a:rPr>
              <a:t>Reading for pleasure can increase empathy, improve relationships and improve wellbeing throughout life.</a:t>
            </a:r>
            <a:endParaRPr sz="1750">
              <a:latin typeface="Comic Neue"/>
              <a:ea typeface="Comic Neue"/>
              <a:cs typeface="Comic Neue"/>
              <a:sym typeface="Comic Neue"/>
            </a:endParaRPr>
          </a:p>
        </p:txBody>
      </p:sp>
      <p:pic>
        <p:nvPicPr>
          <p:cNvPr id="61" name="Google Shape;61;p13"/>
          <p:cNvPicPr preferRelativeResize="0"/>
          <p:nvPr/>
        </p:nvPicPr>
        <p:blipFill rotWithShape="1">
          <a:blip r:embed="rId5">
            <a:alphaModFix/>
          </a:blip>
          <a:srcRect b="0" l="28606" r="28785" t="0"/>
          <a:stretch/>
        </p:blipFill>
        <p:spPr>
          <a:xfrm>
            <a:off x="5873190" y="8286750"/>
            <a:ext cx="1515950" cy="2320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67" name="Google Shape;67;p14"/>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68" name="Google Shape;68;p14"/>
          <p:cNvPicPr preferRelativeResize="0"/>
          <p:nvPr/>
        </p:nvPicPr>
        <p:blipFill>
          <a:blip r:embed="rId3">
            <a:alphaModFix/>
          </a:blip>
          <a:stretch>
            <a:fillRect/>
          </a:stretch>
        </p:blipFill>
        <p:spPr>
          <a:xfrm>
            <a:off x="6262350" y="321839"/>
            <a:ext cx="1156075" cy="1099975"/>
          </a:xfrm>
          <a:prstGeom prst="rect">
            <a:avLst/>
          </a:prstGeom>
          <a:noFill/>
          <a:ln>
            <a:noFill/>
          </a:ln>
        </p:spPr>
      </p:pic>
      <p:sp>
        <p:nvSpPr>
          <p:cNvPr id="69" name="Google Shape;69;p14"/>
          <p:cNvSpPr txBox="1"/>
          <p:nvPr/>
        </p:nvSpPr>
        <p:spPr>
          <a:xfrm>
            <a:off x="243900" y="1548625"/>
            <a:ext cx="7170300" cy="26613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dk1"/>
                </a:solidFill>
                <a:latin typeface="Comic Neue"/>
                <a:ea typeface="Comic Neue"/>
                <a:cs typeface="Comic Neue"/>
                <a:sym typeface="Comic Neue"/>
              </a:rPr>
              <a:t>What is “100 Books to Read Before You Leave St. B” all about?</a:t>
            </a:r>
            <a:endParaRPr b="1" sz="2200">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sz="1600"/>
          </a:p>
          <a:p>
            <a:pPr indent="0" lvl="0" marL="0" rtl="0" algn="l">
              <a:spcBef>
                <a:spcPts val="0"/>
              </a:spcBef>
              <a:spcAft>
                <a:spcPts val="0"/>
              </a:spcAft>
              <a:buNone/>
            </a:pPr>
            <a:r>
              <a:rPr lang="en" sz="2000">
                <a:latin typeface="Comic Neue"/>
                <a:ea typeface="Comic Neue"/>
                <a:cs typeface="Comic Neue"/>
                <a:sym typeface="Comic Neue"/>
              </a:rPr>
              <a:t>TES interviewed primary school teachers and asked them to vote for which 100 fiction books they thought the children in their class should read before they leave primary school.</a:t>
            </a:r>
            <a:endParaRPr sz="2000">
              <a:latin typeface="Comic Neue"/>
              <a:ea typeface="Comic Neue"/>
              <a:cs typeface="Comic Neue"/>
              <a:sym typeface="Comic Neue"/>
            </a:endParaRPr>
          </a:p>
          <a:p>
            <a:pPr indent="0" lvl="0" marL="0" rtl="0" algn="l">
              <a:spcBef>
                <a:spcPts val="0"/>
              </a:spcBef>
              <a:spcAft>
                <a:spcPts val="0"/>
              </a:spcAft>
              <a:buNone/>
            </a:pPr>
            <a:r>
              <a:rPr lang="en" sz="2000">
                <a:latin typeface="Comic Neue"/>
                <a:ea typeface="Comic Neue"/>
                <a:cs typeface="Comic Neue"/>
                <a:sym typeface="Comic Neue"/>
              </a:rPr>
              <a:t>TES compiled the results into a list, ranked from the most popular answer to the 100th.</a:t>
            </a:r>
            <a:endParaRPr sz="2000">
              <a:latin typeface="Comic Neue"/>
              <a:ea typeface="Comic Neue"/>
              <a:cs typeface="Comic Neue"/>
              <a:sym typeface="Comic Neue"/>
            </a:endParaRPr>
          </a:p>
        </p:txBody>
      </p:sp>
      <p:sp>
        <p:nvSpPr>
          <p:cNvPr id="70" name="Google Shape;70;p14"/>
          <p:cNvSpPr txBox="1"/>
          <p:nvPr/>
        </p:nvSpPr>
        <p:spPr>
          <a:xfrm>
            <a:off x="243900" y="4558525"/>
            <a:ext cx="3210900" cy="56385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omic Neue"/>
                <a:ea typeface="Comic Neue"/>
                <a:cs typeface="Comic Neue"/>
                <a:sym typeface="Comic Neue"/>
              </a:rPr>
              <a:t>In our school office entrance area, there is a display showing all of the 100 books on the list. There is also a booklet available which gives a brief overview of each book so you can see which one you are most </a:t>
            </a:r>
            <a:r>
              <a:rPr lang="en" sz="2100">
                <a:solidFill>
                  <a:schemeClr val="dk1"/>
                </a:solidFill>
                <a:latin typeface="Comic Neue"/>
                <a:ea typeface="Comic Neue"/>
                <a:cs typeface="Comic Neue"/>
                <a:sym typeface="Comic Neue"/>
              </a:rPr>
              <a:t>interested in reading next.</a:t>
            </a:r>
            <a:endParaRPr sz="2100">
              <a:solidFill>
                <a:schemeClr val="dk1"/>
              </a:solidFill>
              <a:latin typeface="Comic Neue"/>
              <a:ea typeface="Comic Neue"/>
              <a:cs typeface="Comic Neue"/>
              <a:sym typeface="Comic Neue"/>
            </a:endParaRPr>
          </a:p>
          <a:p>
            <a:pPr indent="0" lvl="0" marL="0" rtl="0" algn="l">
              <a:spcBef>
                <a:spcPts val="0"/>
              </a:spcBef>
              <a:spcAft>
                <a:spcPts val="0"/>
              </a:spcAft>
              <a:buNone/>
            </a:pPr>
            <a:r>
              <a:rPr lang="en" sz="2100">
                <a:solidFill>
                  <a:schemeClr val="dk1"/>
                </a:solidFill>
                <a:latin typeface="Comic Neue"/>
                <a:ea typeface="Comic Neue"/>
                <a:cs typeface="Comic Neue"/>
                <a:sym typeface="Comic Neue"/>
              </a:rPr>
              <a:t>Take a look at the display here- are there any books </a:t>
            </a:r>
            <a:r>
              <a:rPr lang="en" sz="2100">
                <a:solidFill>
                  <a:schemeClr val="dk1"/>
                </a:solidFill>
                <a:latin typeface="Comic Neue"/>
                <a:ea typeface="Comic Neue"/>
                <a:cs typeface="Comic Neue"/>
                <a:sym typeface="Comic Neue"/>
              </a:rPr>
              <a:t>that</a:t>
            </a:r>
            <a:r>
              <a:rPr lang="en" sz="2100">
                <a:solidFill>
                  <a:schemeClr val="dk1"/>
                </a:solidFill>
                <a:latin typeface="Comic Neue"/>
                <a:ea typeface="Comic Neue"/>
                <a:cs typeface="Comic Neue"/>
                <a:sym typeface="Comic Neue"/>
              </a:rPr>
              <a:t> you have already read? Are there any books that you feel excited to read?</a:t>
            </a:r>
            <a:endParaRPr sz="2100">
              <a:solidFill>
                <a:schemeClr val="dk1"/>
              </a:solidFill>
              <a:latin typeface="Comic Neue"/>
              <a:ea typeface="Comic Neue"/>
              <a:cs typeface="Comic Neue"/>
              <a:sym typeface="Comic Neue"/>
            </a:endParaRPr>
          </a:p>
        </p:txBody>
      </p:sp>
      <p:pic>
        <p:nvPicPr>
          <p:cNvPr id="71" name="Google Shape;71;p14"/>
          <p:cNvPicPr preferRelativeResize="0"/>
          <p:nvPr/>
        </p:nvPicPr>
        <p:blipFill rotWithShape="1">
          <a:blip r:embed="rId4">
            <a:alphaModFix/>
          </a:blip>
          <a:srcRect b="5438" l="24785" r="25890" t="2539"/>
          <a:stretch/>
        </p:blipFill>
        <p:spPr>
          <a:xfrm>
            <a:off x="4407775" y="4336725"/>
            <a:ext cx="2557400" cy="63617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77" name="Google Shape;77;p15"/>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78" name="Google Shape;78;p15"/>
          <p:cNvPicPr preferRelativeResize="0"/>
          <p:nvPr/>
        </p:nvPicPr>
        <p:blipFill>
          <a:blip r:embed="rId3">
            <a:alphaModFix/>
          </a:blip>
          <a:stretch>
            <a:fillRect/>
          </a:stretch>
        </p:blipFill>
        <p:spPr>
          <a:xfrm>
            <a:off x="6262350" y="321839"/>
            <a:ext cx="1156075" cy="1099975"/>
          </a:xfrm>
          <a:prstGeom prst="rect">
            <a:avLst/>
          </a:prstGeom>
          <a:noFill/>
          <a:ln>
            <a:noFill/>
          </a:ln>
        </p:spPr>
      </p:pic>
      <p:sp>
        <p:nvSpPr>
          <p:cNvPr id="79" name="Google Shape;79;p15"/>
          <p:cNvSpPr txBox="1"/>
          <p:nvPr/>
        </p:nvSpPr>
        <p:spPr>
          <a:xfrm>
            <a:off x="243900" y="2563300"/>
            <a:ext cx="7170300" cy="2333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Comic Neue"/>
                <a:ea typeface="Comic Neue"/>
                <a:cs typeface="Comic Neue"/>
                <a:sym typeface="Comic Neue"/>
              </a:rPr>
              <a:t>Each child in the school has been given their own Reading Journey Folder. This will follow them all the way through from Reception to Year 6. This folder contains their front cover, instructions on how to complete the challenge, and a checklist of the books. Once the children have completed a book review for each book, these will be filed within this folder. </a:t>
            </a:r>
            <a:endParaRPr sz="2000">
              <a:latin typeface="Comic Neue"/>
              <a:ea typeface="Comic Neue"/>
              <a:cs typeface="Comic Neue"/>
              <a:sym typeface="Comic Neue"/>
            </a:endParaRPr>
          </a:p>
          <a:p>
            <a:pPr indent="0" lvl="0" marL="0" rtl="0" algn="l">
              <a:spcBef>
                <a:spcPts val="0"/>
              </a:spcBef>
              <a:spcAft>
                <a:spcPts val="0"/>
              </a:spcAft>
              <a:buNone/>
            </a:pPr>
            <a:r>
              <a:rPr lang="en" sz="2000">
                <a:latin typeface="Comic Neue"/>
                <a:ea typeface="Comic Neue"/>
                <a:cs typeface="Comic Neue"/>
                <a:sym typeface="Comic Neue"/>
              </a:rPr>
              <a:t>These folders will stay in school.</a:t>
            </a:r>
            <a:endParaRPr sz="2000">
              <a:latin typeface="Comic Neue"/>
              <a:ea typeface="Comic Neue"/>
              <a:cs typeface="Comic Neue"/>
              <a:sym typeface="Comic Neue"/>
            </a:endParaRPr>
          </a:p>
        </p:txBody>
      </p:sp>
      <p:sp>
        <p:nvSpPr>
          <p:cNvPr id="80" name="Google Shape;80;p15"/>
          <p:cNvSpPr txBox="1"/>
          <p:nvPr/>
        </p:nvSpPr>
        <p:spPr>
          <a:xfrm>
            <a:off x="209625" y="5083174"/>
            <a:ext cx="7170300" cy="35580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u="sng">
                <a:solidFill>
                  <a:schemeClr val="dk1"/>
                </a:solidFill>
                <a:latin typeface="Comic Neue"/>
                <a:ea typeface="Comic Neue"/>
                <a:cs typeface="Comic Neue"/>
                <a:sym typeface="Comic Neue"/>
              </a:rPr>
              <a:t>How to take part in the challenge:</a:t>
            </a:r>
            <a:endParaRPr b="1" sz="2000" u="sng">
              <a:solidFill>
                <a:schemeClr val="dk1"/>
              </a:solidFill>
              <a:latin typeface="Comic Neue"/>
              <a:ea typeface="Comic Neue"/>
              <a:cs typeface="Comic Neue"/>
              <a:sym typeface="Comic Neue"/>
            </a:endParaRPr>
          </a:p>
          <a:p>
            <a:pPr indent="0" lvl="0" marL="0" rtl="0" algn="ctr">
              <a:spcBef>
                <a:spcPts val="0"/>
              </a:spcBef>
              <a:spcAft>
                <a:spcPts val="0"/>
              </a:spcAft>
              <a:buNone/>
            </a:pPr>
            <a:r>
              <a:t/>
            </a:r>
            <a:endParaRPr b="1" sz="2000" u="sng">
              <a:solidFill>
                <a:schemeClr val="dk1"/>
              </a:solidFill>
              <a:latin typeface="Comic Neue"/>
              <a:ea typeface="Comic Neue"/>
              <a:cs typeface="Comic Neue"/>
              <a:sym typeface="Comic Neue"/>
            </a:endParaRPr>
          </a:p>
          <a:p>
            <a:pPr indent="-355600" lvl="0" marL="457200" rtl="0" algn="l">
              <a:spcBef>
                <a:spcPts val="0"/>
              </a:spcBef>
              <a:spcAft>
                <a:spcPts val="0"/>
              </a:spcAft>
              <a:buClr>
                <a:schemeClr val="dk1"/>
              </a:buClr>
              <a:buSzPts val="2000"/>
              <a:buFont typeface="Comic Neue"/>
              <a:buAutoNum type="arabicPeriod"/>
            </a:pPr>
            <a:r>
              <a:rPr lang="en" sz="2000">
                <a:solidFill>
                  <a:schemeClr val="dk1"/>
                </a:solidFill>
                <a:latin typeface="Comic Neue"/>
                <a:ea typeface="Comic Neue"/>
                <a:cs typeface="Comic Neue"/>
                <a:sym typeface="Comic Neue"/>
              </a:rPr>
              <a:t>Find a book from the list- look in the office, your classroom, the school library or your local library.</a:t>
            </a:r>
            <a:endParaRPr sz="2000">
              <a:solidFill>
                <a:schemeClr val="dk1"/>
              </a:solidFill>
              <a:latin typeface="Comic Neue"/>
              <a:ea typeface="Comic Neue"/>
              <a:cs typeface="Comic Neue"/>
              <a:sym typeface="Comic Neue"/>
            </a:endParaRPr>
          </a:p>
          <a:p>
            <a:pPr indent="-355600" lvl="0" marL="457200" rtl="0" algn="l">
              <a:spcBef>
                <a:spcPts val="0"/>
              </a:spcBef>
              <a:spcAft>
                <a:spcPts val="0"/>
              </a:spcAft>
              <a:buClr>
                <a:schemeClr val="dk1"/>
              </a:buClr>
              <a:buSzPts val="2000"/>
              <a:buFont typeface="Comic Neue"/>
              <a:buAutoNum type="arabicPeriod"/>
            </a:pPr>
            <a:r>
              <a:rPr lang="en" sz="2000">
                <a:solidFill>
                  <a:schemeClr val="dk1"/>
                </a:solidFill>
                <a:latin typeface="Comic Neue"/>
                <a:ea typeface="Comic Neue"/>
                <a:cs typeface="Comic Neue"/>
                <a:sym typeface="Comic Neue"/>
              </a:rPr>
              <a:t>Read the book.</a:t>
            </a:r>
            <a:endParaRPr sz="2000">
              <a:solidFill>
                <a:schemeClr val="dk1"/>
              </a:solidFill>
              <a:latin typeface="Comic Neue"/>
              <a:ea typeface="Comic Neue"/>
              <a:cs typeface="Comic Neue"/>
              <a:sym typeface="Comic Neue"/>
            </a:endParaRPr>
          </a:p>
          <a:p>
            <a:pPr indent="-355600" lvl="0" marL="457200" rtl="0" algn="l">
              <a:spcBef>
                <a:spcPts val="0"/>
              </a:spcBef>
              <a:spcAft>
                <a:spcPts val="0"/>
              </a:spcAft>
              <a:buClr>
                <a:schemeClr val="dk1"/>
              </a:buClr>
              <a:buSzPts val="2000"/>
              <a:buFont typeface="Comic Neue"/>
              <a:buAutoNum type="arabicPeriod"/>
            </a:pPr>
            <a:r>
              <a:rPr lang="en" sz="2000">
                <a:solidFill>
                  <a:schemeClr val="dk1"/>
                </a:solidFill>
                <a:latin typeface="Comic Neue"/>
                <a:ea typeface="Comic Neue"/>
                <a:cs typeface="Comic Neue"/>
                <a:sym typeface="Comic Neue"/>
              </a:rPr>
              <a:t>Complete a book review and file this in your Reading Journey folder- book reviews can be found in the office, your classroom, the library, or on Google Classroom to print.. Make sure to number the book review at the top!</a:t>
            </a:r>
            <a:endParaRPr sz="2000">
              <a:solidFill>
                <a:schemeClr val="dk1"/>
              </a:solidFill>
              <a:latin typeface="Comic Neue"/>
              <a:ea typeface="Comic Neue"/>
              <a:cs typeface="Comic Neue"/>
              <a:sym typeface="Comic Neue"/>
            </a:endParaRPr>
          </a:p>
          <a:p>
            <a:pPr indent="-355600" lvl="0" marL="457200" rtl="0" algn="l">
              <a:spcBef>
                <a:spcPts val="0"/>
              </a:spcBef>
              <a:spcAft>
                <a:spcPts val="0"/>
              </a:spcAft>
              <a:buClr>
                <a:schemeClr val="dk1"/>
              </a:buClr>
              <a:buSzPts val="2000"/>
              <a:buFont typeface="Comic Neue"/>
              <a:buAutoNum type="arabicPeriod"/>
            </a:pPr>
            <a:r>
              <a:rPr lang="en" sz="2000">
                <a:solidFill>
                  <a:schemeClr val="dk1"/>
                </a:solidFill>
                <a:latin typeface="Comic Neue"/>
                <a:ea typeface="Comic Neue"/>
                <a:cs typeface="Comic Neue"/>
                <a:sym typeface="Comic Neue"/>
              </a:rPr>
              <a:t>Tick the book off on the list and date it.</a:t>
            </a:r>
            <a:endParaRPr sz="2000">
              <a:solidFill>
                <a:schemeClr val="dk1"/>
              </a:solidFill>
              <a:latin typeface="Comic Neue"/>
              <a:ea typeface="Comic Neue"/>
              <a:cs typeface="Comic Neue"/>
              <a:sym typeface="Comic Neue"/>
            </a:endParaRPr>
          </a:p>
          <a:p>
            <a:pPr indent="-355600" lvl="0" marL="457200" rtl="0" algn="l">
              <a:spcBef>
                <a:spcPts val="0"/>
              </a:spcBef>
              <a:spcAft>
                <a:spcPts val="0"/>
              </a:spcAft>
              <a:buClr>
                <a:schemeClr val="dk1"/>
              </a:buClr>
              <a:buSzPts val="2000"/>
              <a:buFont typeface="Comic Neue"/>
              <a:buAutoNum type="arabicPeriod"/>
            </a:pPr>
            <a:r>
              <a:rPr lang="en" sz="2000">
                <a:solidFill>
                  <a:schemeClr val="dk1"/>
                </a:solidFill>
                <a:latin typeface="Comic Neue"/>
                <a:ea typeface="Comic Neue"/>
                <a:cs typeface="Comic Neue"/>
                <a:sym typeface="Comic Neue"/>
              </a:rPr>
              <a:t>Return the book, choose a new book and repeat!</a:t>
            </a:r>
            <a:endParaRPr sz="2000">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sz="2000">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sz="2000">
              <a:solidFill>
                <a:schemeClr val="dk1"/>
              </a:solidFill>
              <a:latin typeface="Comic Neue"/>
              <a:ea typeface="Comic Neue"/>
              <a:cs typeface="Comic Neue"/>
              <a:sym typeface="Comic Neue"/>
            </a:endParaRPr>
          </a:p>
        </p:txBody>
      </p:sp>
      <p:sp>
        <p:nvSpPr>
          <p:cNvPr id="81" name="Google Shape;81;p15"/>
          <p:cNvSpPr txBox="1"/>
          <p:nvPr/>
        </p:nvSpPr>
        <p:spPr>
          <a:xfrm>
            <a:off x="2329038" y="1581613"/>
            <a:ext cx="3000000" cy="8619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Comic Neue"/>
                <a:ea typeface="Comic Neue"/>
                <a:cs typeface="Comic Neue"/>
                <a:sym typeface="Comic Neue"/>
              </a:rPr>
              <a:t>How does the challenge work?</a:t>
            </a:r>
            <a:endParaRPr b="1" sz="2200">
              <a:solidFill>
                <a:schemeClr val="dk1"/>
              </a:solidFill>
              <a:latin typeface="Comic Neue"/>
              <a:ea typeface="Comic Neue"/>
              <a:cs typeface="Comic Neue"/>
              <a:sym typeface="Comic Neue"/>
            </a:endParaRPr>
          </a:p>
        </p:txBody>
      </p:sp>
      <p:sp>
        <p:nvSpPr>
          <p:cNvPr id="82" name="Google Shape;82;p15"/>
          <p:cNvSpPr txBox="1"/>
          <p:nvPr/>
        </p:nvSpPr>
        <p:spPr>
          <a:xfrm>
            <a:off x="209625" y="8743950"/>
            <a:ext cx="7170300" cy="17907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Comic Neue"/>
                <a:ea typeface="Comic Neue"/>
                <a:cs typeface="Comic Neue"/>
                <a:sym typeface="Comic Neue"/>
              </a:rPr>
              <a:t>Some of the books you will read in </a:t>
            </a:r>
            <a:r>
              <a:rPr lang="en" sz="2000">
                <a:solidFill>
                  <a:schemeClr val="dk1"/>
                </a:solidFill>
                <a:latin typeface="Comic Neue"/>
                <a:ea typeface="Comic Neue"/>
                <a:cs typeface="Comic Neue"/>
                <a:sym typeface="Comic Neue"/>
              </a:rPr>
              <a:t>school</a:t>
            </a:r>
            <a:r>
              <a:rPr lang="en" sz="2000">
                <a:solidFill>
                  <a:schemeClr val="dk1"/>
                </a:solidFill>
                <a:latin typeface="Comic Neue"/>
                <a:ea typeface="Comic Neue"/>
                <a:cs typeface="Comic Neue"/>
                <a:sym typeface="Comic Neue"/>
              </a:rPr>
              <a:t> as a class, others you will be able to </a:t>
            </a:r>
            <a:r>
              <a:rPr lang="en" sz="2000">
                <a:solidFill>
                  <a:schemeClr val="dk1"/>
                </a:solidFill>
                <a:latin typeface="Comic Neue"/>
                <a:ea typeface="Comic Neue"/>
                <a:cs typeface="Comic Neue"/>
                <a:sym typeface="Comic Neue"/>
              </a:rPr>
              <a:t>choose</a:t>
            </a:r>
            <a:r>
              <a:rPr lang="en" sz="2000">
                <a:solidFill>
                  <a:schemeClr val="dk1"/>
                </a:solidFill>
                <a:latin typeface="Comic Neue"/>
                <a:ea typeface="Comic Neue"/>
                <a:cs typeface="Comic Neue"/>
                <a:sym typeface="Comic Neue"/>
              </a:rPr>
              <a:t> to read them at home or at school.</a:t>
            </a:r>
            <a:endParaRPr sz="2000">
              <a:solidFill>
                <a:schemeClr val="dk1"/>
              </a:solidFill>
              <a:latin typeface="Comic Neue"/>
              <a:ea typeface="Comic Neue"/>
              <a:cs typeface="Comic Neue"/>
              <a:sym typeface="Comic Neue"/>
            </a:endParaRPr>
          </a:p>
          <a:p>
            <a:pPr indent="0" lvl="0" marL="0" rtl="0" algn="l">
              <a:spcBef>
                <a:spcPts val="0"/>
              </a:spcBef>
              <a:spcAft>
                <a:spcPts val="0"/>
              </a:spcAft>
              <a:buNone/>
            </a:pPr>
            <a:r>
              <a:rPr lang="en" sz="2000">
                <a:solidFill>
                  <a:schemeClr val="dk1"/>
                </a:solidFill>
                <a:latin typeface="Comic Neue"/>
                <a:ea typeface="Comic Neue"/>
                <a:cs typeface="Comic Neue"/>
                <a:sym typeface="Comic Neue"/>
              </a:rPr>
              <a:t>You can take the book review templates home to complete, or you can complete them as part of your morning work, or as a break time or lunch time activity.</a:t>
            </a:r>
            <a:endParaRPr sz="2000">
              <a:solidFill>
                <a:schemeClr val="dk1"/>
              </a:solidFill>
              <a:latin typeface="Comic Neue"/>
              <a:ea typeface="Comic Neue"/>
              <a:cs typeface="Comic Neue"/>
              <a:sym typeface="Comic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88" name="Google Shape;88;p16"/>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89" name="Google Shape;89;p16"/>
          <p:cNvPicPr preferRelativeResize="0"/>
          <p:nvPr/>
        </p:nvPicPr>
        <p:blipFill>
          <a:blip r:embed="rId3">
            <a:alphaModFix/>
          </a:blip>
          <a:stretch>
            <a:fillRect/>
          </a:stretch>
        </p:blipFill>
        <p:spPr>
          <a:xfrm>
            <a:off x="6262350" y="321839"/>
            <a:ext cx="1156075" cy="1099975"/>
          </a:xfrm>
          <a:prstGeom prst="rect">
            <a:avLst/>
          </a:prstGeom>
          <a:noFill/>
          <a:ln>
            <a:noFill/>
          </a:ln>
        </p:spPr>
      </p:pic>
      <p:sp>
        <p:nvSpPr>
          <p:cNvPr id="90" name="Google Shape;90;p16"/>
          <p:cNvSpPr txBox="1"/>
          <p:nvPr/>
        </p:nvSpPr>
        <p:spPr>
          <a:xfrm>
            <a:off x="243900" y="2221788"/>
            <a:ext cx="7170300" cy="18372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000">
                <a:latin typeface="Comic Neue"/>
                <a:ea typeface="Comic Neue"/>
                <a:cs typeface="Comic Neue"/>
                <a:sym typeface="Comic Neue"/>
              </a:rPr>
              <a:t>Every time a child has reached a milestone (25 books, 50 books, 75 books, 100 books), they will bring their Reading Journey folder to Miss Broom to check.</a:t>
            </a:r>
            <a:endParaRPr sz="2000">
              <a:latin typeface="Comic Neue"/>
              <a:ea typeface="Comic Neue"/>
              <a:cs typeface="Comic Neue"/>
              <a:sym typeface="Comic Neue"/>
            </a:endParaRPr>
          </a:p>
          <a:p>
            <a:pPr indent="0" lvl="0" marL="0" rtl="0" algn="l">
              <a:spcBef>
                <a:spcPts val="0"/>
              </a:spcBef>
              <a:spcAft>
                <a:spcPts val="0"/>
              </a:spcAft>
              <a:buNone/>
            </a:pPr>
            <a:r>
              <a:rPr lang="en" sz="2000">
                <a:latin typeface="Comic Neue"/>
                <a:ea typeface="Comic Neue"/>
                <a:cs typeface="Comic Neue"/>
                <a:sym typeface="Comic Neue"/>
              </a:rPr>
              <a:t>Once Miss Broom has verified that they have met that milestone, the children will receive an award.</a:t>
            </a:r>
            <a:endParaRPr sz="2000">
              <a:latin typeface="Comic Neue"/>
              <a:ea typeface="Comic Neue"/>
              <a:cs typeface="Comic Neue"/>
              <a:sym typeface="Comic Neue"/>
            </a:endParaRPr>
          </a:p>
        </p:txBody>
      </p:sp>
      <p:sp>
        <p:nvSpPr>
          <p:cNvPr id="91" name="Google Shape;91;p16"/>
          <p:cNvSpPr txBox="1"/>
          <p:nvPr/>
        </p:nvSpPr>
        <p:spPr>
          <a:xfrm>
            <a:off x="2329038" y="1581613"/>
            <a:ext cx="3000000" cy="523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Comic Neue"/>
                <a:ea typeface="Comic Neue"/>
                <a:cs typeface="Comic Neue"/>
                <a:sym typeface="Comic Neue"/>
              </a:rPr>
              <a:t>Awards</a:t>
            </a:r>
            <a:endParaRPr b="1" sz="2200">
              <a:solidFill>
                <a:schemeClr val="dk1"/>
              </a:solidFill>
              <a:latin typeface="Comic Neue"/>
              <a:ea typeface="Comic Neue"/>
              <a:cs typeface="Comic Neue"/>
              <a:sym typeface="Comic Neue"/>
            </a:endParaRPr>
          </a:p>
        </p:txBody>
      </p:sp>
      <p:pic>
        <p:nvPicPr>
          <p:cNvPr id="92" name="Google Shape;92;p16"/>
          <p:cNvPicPr preferRelativeResize="0"/>
          <p:nvPr/>
        </p:nvPicPr>
        <p:blipFill>
          <a:blip r:embed="rId4">
            <a:alphaModFix/>
          </a:blip>
          <a:stretch>
            <a:fillRect/>
          </a:stretch>
        </p:blipFill>
        <p:spPr>
          <a:xfrm>
            <a:off x="113238" y="5104175"/>
            <a:ext cx="1792834" cy="1554479"/>
          </a:xfrm>
          <a:prstGeom prst="rect">
            <a:avLst/>
          </a:prstGeom>
          <a:noFill/>
          <a:ln>
            <a:noFill/>
          </a:ln>
        </p:spPr>
      </p:pic>
      <p:pic>
        <p:nvPicPr>
          <p:cNvPr id="93" name="Google Shape;93;p16"/>
          <p:cNvPicPr preferRelativeResize="0"/>
          <p:nvPr/>
        </p:nvPicPr>
        <p:blipFill>
          <a:blip r:embed="rId5">
            <a:alphaModFix/>
          </a:blip>
          <a:stretch>
            <a:fillRect/>
          </a:stretch>
        </p:blipFill>
        <p:spPr>
          <a:xfrm>
            <a:off x="1822970" y="4714200"/>
            <a:ext cx="1554480" cy="1554480"/>
          </a:xfrm>
          <a:prstGeom prst="rect">
            <a:avLst/>
          </a:prstGeom>
          <a:noFill/>
          <a:ln>
            <a:noFill/>
          </a:ln>
        </p:spPr>
      </p:pic>
      <p:pic>
        <p:nvPicPr>
          <p:cNvPr id="94" name="Google Shape;94;p16"/>
          <p:cNvPicPr preferRelativeResize="0"/>
          <p:nvPr/>
        </p:nvPicPr>
        <p:blipFill>
          <a:blip r:embed="rId6">
            <a:alphaModFix/>
          </a:blip>
          <a:stretch>
            <a:fillRect/>
          </a:stretch>
        </p:blipFill>
        <p:spPr>
          <a:xfrm>
            <a:off x="3501409" y="4324343"/>
            <a:ext cx="1647748" cy="1554480"/>
          </a:xfrm>
          <a:prstGeom prst="rect">
            <a:avLst/>
          </a:prstGeom>
          <a:noFill/>
          <a:ln>
            <a:noFill/>
          </a:ln>
        </p:spPr>
      </p:pic>
      <p:pic>
        <p:nvPicPr>
          <p:cNvPr id="95" name="Google Shape;95;p16"/>
          <p:cNvPicPr preferRelativeResize="0"/>
          <p:nvPr/>
        </p:nvPicPr>
        <p:blipFill rotWithShape="1">
          <a:blip r:embed="rId7">
            <a:alphaModFix/>
          </a:blip>
          <a:srcRect b="15570" l="15804" r="16219" t="6109"/>
          <a:stretch/>
        </p:blipFill>
        <p:spPr>
          <a:xfrm>
            <a:off x="5273100" y="4107763"/>
            <a:ext cx="1243575" cy="1353599"/>
          </a:xfrm>
          <a:prstGeom prst="rect">
            <a:avLst/>
          </a:prstGeom>
          <a:noFill/>
          <a:ln>
            <a:noFill/>
          </a:ln>
        </p:spPr>
      </p:pic>
      <p:sp>
        <p:nvSpPr>
          <p:cNvPr id="96" name="Google Shape;96;p16"/>
          <p:cNvSpPr txBox="1"/>
          <p:nvPr/>
        </p:nvSpPr>
        <p:spPr>
          <a:xfrm>
            <a:off x="304813" y="6525300"/>
            <a:ext cx="14097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omic Neue"/>
                <a:ea typeface="Comic Neue"/>
                <a:cs typeface="Comic Neue"/>
                <a:sym typeface="Comic Neue"/>
              </a:rPr>
              <a:t>25 books</a:t>
            </a:r>
            <a:endParaRPr sz="2400">
              <a:latin typeface="Comic Neue"/>
              <a:ea typeface="Comic Neue"/>
              <a:cs typeface="Comic Neue"/>
              <a:sym typeface="Comic Neue"/>
            </a:endParaRPr>
          </a:p>
        </p:txBody>
      </p:sp>
      <p:sp>
        <p:nvSpPr>
          <p:cNvPr id="97" name="Google Shape;97;p16"/>
          <p:cNvSpPr txBox="1"/>
          <p:nvPr/>
        </p:nvSpPr>
        <p:spPr>
          <a:xfrm>
            <a:off x="1895350" y="6268675"/>
            <a:ext cx="14097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omic Neue"/>
                <a:ea typeface="Comic Neue"/>
                <a:cs typeface="Comic Neue"/>
                <a:sym typeface="Comic Neue"/>
              </a:rPr>
              <a:t>50</a:t>
            </a:r>
            <a:r>
              <a:rPr lang="en" sz="2400">
                <a:latin typeface="Comic Neue"/>
                <a:ea typeface="Comic Neue"/>
                <a:cs typeface="Comic Neue"/>
                <a:sym typeface="Comic Neue"/>
              </a:rPr>
              <a:t> books</a:t>
            </a:r>
            <a:endParaRPr sz="2400">
              <a:latin typeface="Comic Neue"/>
              <a:ea typeface="Comic Neue"/>
              <a:cs typeface="Comic Neue"/>
              <a:sym typeface="Comic Neue"/>
            </a:endParaRPr>
          </a:p>
        </p:txBody>
      </p:sp>
      <p:sp>
        <p:nvSpPr>
          <p:cNvPr id="98" name="Google Shape;98;p16"/>
          <p:cNvSpPr txBox="1"/>
          <p:nvPr/>
        </p:nvSpPr>
        <p:spPr>
          <a:xfrm>
            <a:off x="3620413" y="5745475"/>
            <a:ext cx="14097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omic Neue"/>
                <a:ea typeface="Comic Neue"/>
                <a:cs typeface="Comic Neue"/>
                <a:sym typeface="Comic Neue"/>
              </a:rPr>
              <a:t>75</a:t>
            </a:r>
            <a:r>
              <a:rPr lang="en" sz="2400">
                <a:latin typeface="Comic Neue"/>
                <a:ea typeface="Comic Neue"/>
                <a:cs typeface="Comic Neue"/>
                <a:sym typeface="Comic Neue"/>
              </a:rPr>
              <a:t> books</a:t>
            </a:r>
            <a:endParaRPr sz="2400">
              <a:latin typeface="Comic Neue"/>
              <a:ea typeface="Comic Neue"/>
              <a:cs typeface="Comic Neue"/>
              <a:sym typeface="Comic Neue"/>
            </a:endParaRPr>
          </a:p>
        </p:txBody>
      </p:sp>
      <p:sp>
        <p:nvSpPr>
          <p:cNvPr id="99" name="Google Shape;99;p16"/>
          <p:cNvSpPr txBox="1"/>
          <p:nvPr/>
        </p:nvSpPr>
        <p:spPr>
          <a:xfrm>
            <a:off x="5273101" y="5500038"/>
            <a:ext cx="1554600" cy="52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Comic Neue"/>
                <a:ea typeface="Comic Neue"/>
                <a:cs typeface="Comic Neue"/>
                <a:sym typeface="Comic Neue"/>
              </a:rPr>
              <a:t>100 </a:t>
            </a:r>
            <a:r>
              <a:rPr lang="en" sz="2400">
                <a:latin typeface="Comic Neue"/>
                <a:ea typeface="Comic Neue"/>
                <a:cs typeface="Comic Neue"/>
                <a:sym typeface="Comic Neue"/>
              </a:rPr>
              <a:t>books</a:t>
            </a:r>
            <a:endParaRPr sz="2400">
              <a:latin typeface="Comic Neue"/>
              <a:ea typeface="Comic Neue"/>
              <a:cs typeface="Comic Neue"/>
              <a:sym typeface="Comic Neue"/>
            </a:endParaRPr>
          </a:p>
        </p:txBody>
      </p:sp>
      <p:sp>
        <p:nvSpPr>
          <p:cNvPr id="100" name="Google Shape;100;p16"/>
          <p:cNvSpPr txBox="1"/>
          <p:nvPr/>
        </p:nvSpPr>
        <p:spPr>
          <a:xfrm>
            <a:off x="144425" y="7048500"/>
            <a:ext cx="7273800" cy="36498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Comic Neue"/>
                <a:ea typeface="Comic Neue"/>
                <a:cs typeface="Comic Neue"/>
                <a:sym typeface="Comic Neue"/>
              </a:rPr>
              <a:t>What are the rewards?</a:t>
            </a:r>
            <a:endParaRPr b="1" sz="2000">
              <a:latin typeface="Comic Neue"/>
              <a:ea typeface="Comic Neue"/>
              <a:cs typeface="Comic Neue"/>
              <a:sym typeface="Comic Neue"/>
            </a:endParaRPr>
          </a:p>
          <a:p>
            <a:pPr indent="0" lvl="0" marL="0" rtl="0" algn="l">
              <a:spcBef>
                <a:spcPts val="0"/>
              </a:spcBef>
              <a:spcAft>
                <a:spcPts val="0"/>
              </a:spcAft>
              <a:buNone/>
            </a:pPr>
            <a:r>
              <a:rPr b="1" lang="en" sz="2000" u="sng">
                <a:solidFill>
                  <a:schemeClr val="dk1"/>
                </a:solidFill>
                <a:latin typeface="Comic Neue"/>
                <a:ea typeface="Comic Neue"/>
                <a:cs typeface="Comic Neue"/>
                <a:sym typeface="Comic Neue"/>
              </a:rPr>
              <a:t>Bronze- 25 books; </a:t>
            </a:r>
            <a:r>
              <a:rPr lang="en" sz="2000">
                <a:solidFill>
                  <a:schemeClr val="dk1"/>
                </a:solidFill>
                <a:latin typeface="Comic Neue"/>
                <a:ea typeface="Comic Neue"/>
                <a:cs typeface="Comic Neue"/>
                <a:sym typeface="Comic Neue"/>
              </a:rPr>
              <a:t>Headteacher’s Merit, Bronze Reader Sticker and certificate.</a:t>
            </a:r>
            <a:endParaRPr b="1" sz="1200" u="sng">
              <a:solidFill>
                <a:schemeClr val="dk1"/>
              </a:solidFill>
              <a:latin typeface="Comic Neue"/>
              <a:ea typeface="Comic Neue"/>
              <a:cs typeface="Comic Neue"/>
              <a:sym typeface="Comic Neue"/>
            </a:endParaRPr>
          </a:p>
          <a:p>
            <a:pPr indent="0" lvl="0" marL="0" rtl="0" algn="l">
              <a:spcBef>
                <a:spcPts val="0"/>
              </a:spcBef>
              <a:spcAft>
                <a:spcPts val="0"/>
              </a:spcAft>
              <a:buNone/>
            </a:pPr>
            <a:r>
              <a:rPr b="1" lang="en" sz="2000" u="sng">
                <a:solidFill>
                  <a:schemeClr val="dk1"/>
                </a:solidFill>
                <a:latin typeface="Comic Neue"/>
                <a:ea typeface="Comic Neue"/>
                <a:cs typeface="Comic Neue"/>
                <a:sym typeface="Comic Neue"/>
              </a:rPr>
              <a:t>Silver- 50 books: </a:t>
            </a:r>
            <a:r>
              <a:rPr lang="en" sz="2000">
                <a:solidFill>
                  <a:schemeClr val="dk1"/>
                </a:solidFill>
                <a:latin typeface="Comic Neue"/>
                <a:ea typeface="Comic Neue"/>
                <a:cs typeface="Comic Neue"/>
                <a:sym typeface="Comic Neue"/>
              </a:rPr>
              <a:t>Headteacher’s Merit, Silver Reader Sticker and certificate, and a bookmark.</a:t>
            </a:r>
            <a:endParaRPr b="1" sz="2000" u="sng">
              <a:solidFill>
                <a:schemeClr val="dk1"/>
              </a:solidFill>
              <a:latin typeface="Comic Neue"/>
              <a:ea typeface="Comic Neue"/>
              <a:cs typeface="Comic Neue"/>
              <a:sym typeface="Comic Neue"/>
            </a:endParaRPr>
          </a:p>
          <a:p>
            <a:pPr indent="0" lvl="0" marL="0" rtl="0" algn="l">
              <a:spcBef>
                <a:spcPts val="0"/>
              </a:spcBef>
              <a:spcAft>
                <a:spcPts val="0"/>
              </a:spcAft>
              <a:buNone/>
            </a:pPr>
            <a:r>
              <a:t/>
            </a:r>
            <a:endParaRPr b="1" sz="500" u="sng">
              <a:solidFill>
                <a:schemeClr val="dk1"/>
              </a:solidFill>
              <a:latin typeface="Comic Neue"/>
              <a:ea typeface="Comic Neue"/>
              <a:cs typeface="Comic Neue"/>
              <a:sym typeface="Comic Neue"/>
            </a:endParaRPr>
          </a:p>
          <a:p>
            <a:pPr indent="0" lvl="0" marL="0" rtl="0" algn="l">
              <a:spcBef>
                <a:spcPts val="0"/>
              </a:spcBef>
              <a:spcAft>
                <a:spcPts val="0"/>
              </a:spcAft>
              <a:buNone/>
            </a:pPr>
            <a:r>
              <a:rPr b="1" lang="en" sz="2000" u="sng">
                <a:solidFill>
                  <a:schemeClr val="dk1"/>
                </a:solidFill>
                <a:latin typeface="Comic Neue"/>
                <a:ea typeface="Comic Neue"/>
                <a:cs typeface="Comic Neue"/>
                <a:sym typeface="Comic Neue"/>
              </a:rPr>
              <a:t>Gold- 75 books: </a:t>
            </a:r>
            <a:r>
              <a:rPr lang="en" sz="2000">
                <a:solidFill>
                  <a:schemeClr val="dk1"/>
                </a:solidFill>
                <a:latin typeface="Comic Neue"/>
                <a:ea typeface="Comic Neue"/>
                <a:cs typeface="Comic Neue"/>
                <a:sym typeface="Comic Neue"/>
              </a:rPr>
              <a:t>Headteacher’s Merit, Gold Reader Sticker and certificate, and a story time pack (hot chocolate and a new book!) </a:t>
            </a:r>
            <a:endParaRPr b="1" sz="2000" u="sng">
              <a:solidFill>
                <a:schemeClr val="dk1"/>
              </a:solidFill>
              <a:latin typeface="Comic Neue"/>
              <a:ea typeface="Comic Neue"/>
              <a:cs typeface="Comic Neue"/>
              <a:sym typeface="Comic Neue"/>
            </a:endParaRPr>
          </a:p>
          <a:p>
            <a:pPr indent="0" lvl="0" marL="0" rtl="0" algn="l">
              <a:spcBef>
                <a:spcPts val="0"/>
              </a:spcBef>
              <a:spcAft>
                <a:spcPts val="0"/>
              </a:spcAft>
              <a:buClr>
                <a:schemeClr val="dk1"/>
              </a:buClr>
              <a:buSzPts val="1100"/>
              <a:buFont typeface="Arial"/>
              <a:buNone/>
            </a:pPr>
            <a:r>
              <a:t/>
            </a:r>
            <a:endParaRPr b="1" sz="500" u="sng">
              <a:solidFill>
                <a:schemeClr val="dk1"/>
              </a:solidFill>
              <a:latin typeface="Comic Neue"/>
              <a:ea typeface="Comic Neue"/>
              <a:cs typeface="Comic Neue"/>
              <a:sym typeface="Comic Neue"/>
            </a:endParaRPr>
          </a:p>
          <a:p>
            <a:pPr indent="0" lvl="0" marL="0" rtl="0" algn="l">
              <a:spcBef>
                <a:spcPts val="0"/>
              </a:spcBef>
              <a:spcAft>
                <a:spcPts val="0"/>
              </a:spcAft>
              <a:buNone/>
            </a:pPr>
            <a:r>
              <a:rPr b="1" lang="en" sz="2000" u="sng">
                <a:solidFill>
                  <a:schemeClr val="dk1"/>
                </a:solidFill>
                <a:latin typeface="Comic Neue"/>
                <a:ea typeface="Comic Neue"/>
                <a:cs typeface="Comic Neue"/>
                <a:sym typeface="Comic Neue"/>
              </a:rPr>
              <a:t>Completed- 100 books: </a:t>
            </a:r>
            <a:r>
              <a:rPr lang="en" sz="2000">
                <a:solidFill>
                  <a:schemeClr val="dk1"/>
                </a:solidFill>
                <a:latin typeface="Comic Neue"/>
                <a:ea typeface="Comic Neue"/>
                <a:cs typeface="Comic Neue"/>
                <a:sym typeface="Comic Neue"/>
              </a:rPr>
              <a:t>Headteacher’s Merit, a reading challenge trophy, a place in our Reading Hall of Fame, and a voucher to buy some new books!</a:t>
            </a:r>
            <a:endParaRPr b="1" sz="2000" u="sng">
              <a:solidFill>
                <a:schemeClr val="dk1"/>
              </a:solidFill>
              <a:latin typeface="Comic Neue"/>
              <a:ea typeface="Comic Neue"/>
              <a:cs typeface="Comic Neue"/>
              <a:sym typeface="Comic Neue"/>
            </a:endParaRPr>
          </a:p>
          <a:p>
            <a:pPr indent="0" lvl="0" marL="0" rtl="0" algn="l">
              <a:spcBef>
                <a:spcPts val="0"/>
              </a:spcBef>
              <a:spcAft>
                <a:spcPts val="0"/>
              </a:spcAft>
              <a:buClr>
                <a:schemeClr val="dk1"/>
              </a:buClr>
              <a:buSzPts val="1100"/>
              <a:buFont typeface="Arial"/>
              <a:buNone/>
            </a:pPr>
            <a:r>
              <a:t/>
            </a:r>
            <a:endParaRPr b="1" sz="2000">
              <a:solidFill>
                <a:schemeClr val="dk1"/>
              </a:solidFill>
              <a:latin typeface="Comic Neue"/>
              <a:ea typeface="Comic Neue"/>
              <a:cs typeface="Comic Neue"/>
              <a:sym typeface="Comic Neue"/>
            </a:endParaRPr>
          </a:p>
          <a:p>
            <a:pPr indent="0" lvl="0" marL="0" rtl="0" algn="ctr">
              <a:spcBef>
                <a:spcPts val="0"/>
              </a:spcBef>
              <a:spcAft>
                <a:spcPts val="0"/>
              </a:spcAft>
              <a:buNone/>
            </a:pPr>
            <a:r>
              <a:t/>
            </a:r>
            <a:endParaRPr b="1" sz="2000">
              <a:latin typeface="Comic Neue"/>
              <a:ea typeface="Comic Neue"/>
              <a:cs typeface="Comic Neue"/>
              <a:sym typeface="Comic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7"/>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106" name="Google Shape;106;p17"/>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107" name="Google Shape;107;p17"/>
          <p:cNvPicPr preferRelativeResize="0"/>
          <p:nvPr/>
        </p:nvPicPr>
        <p:blipFill>
          <a:blip r:embed="rId3">
            <a:alphaModFix/>
          </a:blip>
          <a:stretch>
            <a:fillRect/>
          </a:stretch>
        </p:blipFill>
        <p:spPr>
          <a:xfrm>
            <a:off x="6262350" y="321839"/>
            <a:ext cx="1156075" cy="1099975"/>
          </a:xfrm>
          <a:prstGeom prst="rect">
            <a:avLst/>
          </a:prstGeom>
          <a:noFill/>
          <a:ln>
            <a:noFill/>
          </a:ln>
        </p:spPr>
      </p:pic>
      <p:sp>
        <p:nvSpPr>
          <p:cNvPr id="108" name="Google Shape;108;p17"/>
          <p:cNvSpPr txBox="1"/>
          <p:nvPr/>
        </p:nvSpPr>
        <p:spPr>
          <a:xfrm>
            <a:off x="2329052" y="1581625"/>
            <a:ext cx="3521700" cy="523200"/>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Comic Neue"/>
                <a:ea typeface="Comic Neue"/>
                <a:cs typeface="Comic Neue"/>
                <a:sym typeface="Comic Neue"/>
              </a:rPr>
              <a:t>Questions and Answers.</a:t>
            </a:r>
            <a:endParaRPr b="1" sz="2200">
              <a:solidFill>
                <a:schemeClr val="dk1"/>
              </a:solidFill>
              <a:latin typeface="Comic Neue"/>
              <a:ea typeface="Comic Neue"/>
              <a:cs typeface="Comic Neue"/>
              <a:sym typeface="Comic Neue"/>
            </a:endParaRPr>
          </a:p>
        </p:txBody>
      </p:sp>
      <p:sp>
        <p:nvSpPr>
          <p:cNvPr id="109" name="Google Shape;109;p17"/>
          <p:cNvSpPr txBox="1"/>
          <p:nvPr/>
        </p:nvSpPr>
        <p:spPr>
          <a:xfrm>
            <a:off x="157875" y="2423650"/>
            <a:ext cx="7273800" cy="54330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2000">
                <a:latin typeface="Comic Neue"/>
                <a:ea typeface="Comic Neue"/>
                <a:cs typeface="Comic Neue"/>
                <a:sym typeface="Comic Neue"/>
              </a:rPr>
              <a:t>Q. My child is in Key Stage 2 and there are lots of books they have already read, do they have to re-read them?</a:t>
            </a:r>
            <a:endParaRPr b="1" sz="2000">
              <a:latin typeface="Comic Neue"/>
              <a:ea typeface="Comic Neue"/>
              <a:cs typeface="Comic Neue"/>
              <a:sym typeface="Comic Neue"/>
            </a:endParaRPr>
          </a:p>
          <a:p>
            <a:pPr indent="-355600" lvl="0" marL="457200" rtl="0" algn="l">
              <a:spcBef>
                <a:spcPts val="0"/>
              </a:spcBef>
              <a:spcAft>
                <a:spcPts val="0"/>
              </a:spcAft>
              <a:buSzPts val="2000"/>
              <a:buFont typeface="Comic Neue"/>
              <a:buAutoNum type="alphaUcPeriod"/>
            </a:pPr>
            <a:r>
              <a:rPr b="1" lang="en" sz="2000">
                <a:latin typeface="Comic Neue"/>
                <a:ea typeface="Comic Neue"/>
                <a:cs typeface="Comic Neue"/>
                <a:sym typeface="Comic Neue"/>
              </a:rPr>
              <a:t>No! If your child has already read some books on the list, they do not need to re-read them, but they do need to complete a book review for it to count.</a:t>
            </a:r>
            <a:endParaRPr b="1" sz="2000">
              <a:latin typeface="Comic Neue"/>
              <a:ea typeface="Comic Neue"/>
              <a:cs typeface="Comic Neue"/>
              <a:sym typeface="Comic Neue"/>
            </a:endParaRPr>
          </a:p>
          <a:p>
            <a:pPr indent="0" lvl="0" marL="0" rtl="0" algn="l">
              <a:spcBef>
                <a:spcPts val="0"/>
              </a:spcBef>
              <a:spcAft>
                <a:spcPts val="0"/>
              </a:spcAft>
              <a:buNone/>
            </a:pPr>
            <a:r>
              <a:t/>
            </a:r>
            <a:endParaRPr b="1" sz="2000">
              <a:latin typeface="Comic Neue"/>
              <a:ea typeface="Comic Neue"/>
              <a:cs typeface="Comic Neue"/>
              <a:sym typeface="Comic Neue"/>
            </a:endParaRPr>
          </a:p>
          <a:p>
            <a:pPr indent="0" lvl="0" marL="0" rtl="0" algn="l">
              <a:spcBef>
                <a:spcPts val="0"/>
              </a:spcBef>
              <a:spcAft>
                <a:spcPts val="0"/>
              </a:spcAft>
              <a:buNone/>
            </a:pPr>
            <a:r>
              <a:rPr b="1" lang="en" sz="2000">
                <a:latin typeface="Comic Neue"/>
                <a:ea typeface="Comic Neue"/>
                <a:cs typeface="Comic Neue"/>
                <a:sym typeface="Comic Neue"/>
              </a:rPr>
              <a:t>Q. My </a:t>
            </a:r>
            <a:r>
              <a:rPr b="1" lang="en" sz="2000">
                <a:latin typeface="Comic Neue"/>
                <a:ea typeface="Comic Neue"/>
                <a:cs typeface="Comic Neue"/>
                <a:sym typeface="Comic Neue"/>
              </a:rPr>
              <a:t>child is in Reception and they aren’t able to write yet, can I write the book review for them?</a:t>
            </a:r>
            <a:endParaRPr b="1" sz="2000">
              <a:latin typeface="Comic Neue"/>
              <a:ea typeface="Comic Neue"/>
              <a:cs typeface="Comic Neue"/>
              <a:sym typeface="Comic Neue"/>
            </a:endParaRPr>
          </a:p>
          <a:p>
            <a:pPr indent="-355600" lvl="0" marL="457200" rtl="0" algn="l">
              <a:spcBef>
                <a:spcPts val="0"/>
              </a:spcBef>
              <a:spcAft>
                <a:spcPts val="0"/>
              </a:spcAft>
              <a:buSzPts val="2000"/>
              <a:buFont typeface="Comic Neue"/>
              <a:buAutoNum type="alphaUcPeriod"/>
            </a:pPr>
            <a:r>
              <a:rPr b="1" lang="en" sz="2000">
                <a:latin typeface="Comic Neue"/>
                <a:ea typeface="Comic Neue"/>
                <a:cs typeface="Comic Neue"/>
                <a:sym typeface="Comic Neue"/>
              </a:rPr>
              <a:t>Yes! For children in Reception and in the early stages of Year 1, parents can scribe for their child, but it should be their child’s words.</a:t>
            </a:r>
            <a:endParaRPr b="1" sz="2000">
              <a:latin typeface="Comic Neue"/>
              <a:ea typeface="Comic Neue"/>
              <a:cs typeface="Comic Neue"/>
              <a:sym typeface="Comic Neue"/>
            </a:endParaRPr>
          </a:p>
          <a:p>
            <a:pPr indent="0" lvl="0" marL="0" rtl="0" algn="l">
              <a:spcBef>
                <a:spcPts val="0"/>
              </a:spcBef>
              <a:spcAft>
                <a:spcPts val="0"/>
              </a:spcAft>
              <a:buNone/>
            </a:pPr>
            <a:r>
              <a:t/>
            </a:r>
            <a:endParaRPr b="1" sz="2000">
              <a:latin typeface="Comic Neue"/>
              <a:ea typeface="Comic Neue"/>
              <a:cs typeface="Comic Neue"/>
              <a:sym typeface="Comic Neue"/>
            </a:endParaRPr>
          </a:p>
          <a:p>
            <a:pPr indent="0" lvl="0" marL="0" rtl="0" algn="l">
              <a:spcBef>
                <a:spcPts val="0"/>
              </a:spcBef>
              <a:spcAft>
                <a:spcPts val="0"/>
              </a:spcAft>
              <a:buNone/>
            </a:pPr>
            <a:r>
              <a:rPr b="1" lang="en" sz="2000">
                <a:latin typeface="Comic Neue"/>
                <a:ea typeface="Comic Neue"/>
                <a:cs typeface="Comic Neue"/>
                <a:sym typeface="Comic Neue"/>
              </a:rPr>
              <a:t>Please note that book reviews should be completed to a good standard and should not be rushed- if it appears that a child has just rushed through to complete reviews to try and reach a milestone, without having taken the time to fully read the book and reflect on it, then their reviews will not be counted.</a:t>
            </a:r>
            <a:endParaRPr b="1" sz="2000">
              <a:latin typeface="Comic Neue"/>
              <a:ea typeface="Comic Neue"/>
              <a:cs typeface="Comic Neue"/>
              <a:sym typeface="Comic Neue"/>
            </a:endParaRPr>
          </a:p>
        </p:txBody>
      </p:sp>
      <p:sp>
        <p:nvSpPr>
          <p:cNvPr id="110" name="Google Shape;110;p17"/>
          <p:cNvSpPr txBox="1"/>
          <p:nvPr/>
        </p:nvSpPr>
        <p:spPr>
          <a:xfrm>
            <a:off x="157875" y="8302450"/>
            <a:ext cx="7273800" cy="218610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2100" u="sng">
                <a:latin typeface="Comic Neue"/>
                <a:ea typeface="Comic Neue"/>
                <a:cs typeface="Comic Neue"/>
                <a:sym typeface="Comic Neue"/>
              </a:rPr>
              <a:t>PLEA</a:t>
            </a:r>
            <a:endParaRPr b="1" sz="2100" u="sng">
              <a:latin typeface="Comic Neue"/>
              <a:ea typeface="Comic Neue"/>
              <a:cs typeface="Comic Neue"/>
              <a:sym typeface="Comic Neue"/>
            </a:endParaRPr>
          </a:p>
          <a:p>
            <a:pPr indent="0" lvl="0" marL="0" rtl="0" algn="l">
              <a:spcBef>
                <a:spcPts val="0"/>
              </a:spcBef>
              <a:spcAft>
                <a:spcPts val="0"/>
              </a:spcAft>
              <a:buNone/>
            </a:pPr>
            <a:r>
              <a:rPr b="1" lang="en" sz="2000">
                <a:latin typeface="Comic Neue"/>
                <a:ea typeface="Comic Neue"/>
                <a:cs typeface="Comic Neue"/>
                <a:sym typeface="Comic Neue"/>
              </a:rPr>
              <a:t>If anybody has any books from this list at home that their child has already read and they no longer want, we would be very grateful for any donations! Please hand them either directly to Miss Broom, or to the office and let them know that it is for the 100 Book Challenge.</a:t>
            </a:r>
            <a:endParaRPr b="1" sz="2000">
              <a:latin typeface="Comic Neue"/>
              <a:ea typeface="Comic Neue"/>
              <a:cs typeface="Comic Neue"/>
              <a:sym typeface="Comic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8"/>
          <p:cNvSpPr/>
          <p:nvPr/>
        </p:nvSpPr>
        <p:spPr>
          <a:xfrm>
            <a:off x="1485900" y="195025"/>
            <a:ext cx="4686300" cy="1353600"/>
          </a:xfrm>
          <a:prstGeom prst="horizontalScroll">
            <a:avLst>
              <a:gd fmla="val 12500" name="adj"/>
            </a:avLst>
          </a:prstGeom>
          <a:solidFill>
            <a:srgbClr val="FF00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latin typeface="Chewy"/>
                <a:ea typeface="Chewy"/>
                <a:cs typeface="Chewy"/>
                <a:sym typeface="Chewy"/>
              </a:rPr>
              <a:t>100 Books to Read </a:t>
            </a:r>
            <a:endParaRPr sz="3000">
              <a:latin typeface="Chewy"/>
              <a:ea typeface="Chewy"/>
              <a:cs typeface="Chewy"/>
              <a:sym typeface="Chewy"/>
            </a:endParaRPr>
          </a:p>
          <a:p>
            <a:pPr indent="0" lvl="0" marL="0" rtl="0" algn="ctr">
              <a:spcBef>
                <a:spcPts val="0"/>
              </a:spcBef>
              <a:spcAft>
                <a:spcPts val="0"/>
              </a:spcAft>
              <a:buNone/>
            </a:pPr>
            <a:r>
              <a:rPr lang="en" sz="3000">
                <a:latin typeface="Chewy"/>
                <a:ea typeface="Chewy"/>
                <a:cs typeface="Chewy"/>
                <a:sym typeface="Chewy"/>
              </a:rPr>
              <a:t>Before You Leave St. B</a:t>
            </a:r>
            <a:endParaRPr sz="3000">
              <a:latin typeface="Chewy"/>
              <a:ea typeface="Chewy"/>
              <a:cs typeface="Chewy"/>
              <a:sym typeface="Chewy"/>
            </a:endParaRPr>
          </a:p>
        </p:txBody>
      </p:sp>
      <p:pic>
        <p:nvPicPr>
          <p:cNvPr id="116" name="Google Shape;116;p18"/>
          <p:cNvPicPr preferRelativeResize="0"/>
          <p:nvPr/>
        </p:nvPicPr>
        <p:blipFill>
          <a:blip r:embed="rId3">
            <a:alphaModFix/>
          </a:blip>
          <a:stretch>
            <a:fillRect/>
          </a:stretch>
        </p:blipFill>
        <p:spPr>
          <a:xfrm>
            <a:off x="144425" y="321839"/>
            <a:ext cx="1156075" cy="1099975"/>
          </a:xfrm>
          <a:prstGeom prst="rect">
            <a:avLst/>
          </a:prstGeom>
          <a:noFill/>
          <a:ln>
            <a:noFill/>
          </a:ln>
        </p:spPr>
      </p:pic>
      <p:pic>
        <p:nvPicPr>
          <p:cNvPr id="117" name="Google Shape;117;p18"/>
          <p:cNvPicPr preferRelativeResize="0"/>
          <p:nvPr/>
        </p:nvPicPr>
        <p:blipFill>
          <a:blip r:embed="rId3">
            <a:alphaModFix/>
          </a:blip>
          <a:stretch>
            <a:fillRect/>
          </a:stretch>
        </p:blipFill>
        <p:spPr>
          <a:xfrm>
            <a:off x="6262350" y="321839"/>
            <a:ext cx="1156075" cy="1099975"/>
          </a:xfrm>
          <a:prstGeom prst="rect">
            <a:avLst/>
          </a:prstGeom>
          <a:noFill/>
          <a:ln>
            <a:noFill/>
          </a:ln>
        </p:spPr>
      </p:pic>
      <p:pic>
        <p:nvPicPr>
          <p:cNvPr id="118" name="Google Shape;118;p18"/>
          <p:cNvPicPr preferRelativeResize="0"/>
          <p:nvPr/>
        </p:nvPicPr>
        <p:blipFill rotWithShape="1">
          <a:blip r:embed="rId4">
            <a:alphaModFix/>
          </a:blip>
          <a:srcRect b="19272" l="13173" r="14362" t="14746"/>
          <a:stretch/>
        </p:blipFill>
        <p:spPr>
          <a:xfrm>
            <a:off x="26475" y="1421825"/>
            <a:ext cx="6435802" cy="3425925"/>
          </a:xfrm>
          <a:prstGeom prst="rect">
            <a:avLst/>
          </a:prstGeom>
          <a:noFill/>
          <a:ln>
            <a:noFill/>
          </a:ln>
        </p:spPr>
      </p:pic>
      <p:pic>
        <p:nvPicPr>
          <p:cNvPr id="119" name="Google Shape;119;p18"/>
          <p:cNvPicPr preferRelativeResize="0"/>
          <p:nvPr/>
        </p:nvPicPr>
        <p:blipFill rotWithShape="1">
          <a:blip r:embed="rId5">
            <a:alphaModFix/>
          </a:blip>
          <a:srcRect b="6832" l="20132" r="72703" t="70859"/>
          <a:stretch/>
        </p:blipFill>
        <p:spPr>
          <a:xfrm>
            <a:off x="6488725" y="1254639"/>
            <a:ext cx="703325" cy="1231910"/>
          </a:xfrm>
          <a:prstGeom prst="rect">
            <a:avLst/>
          </a:prstGeom>
          <a:noFill/>
          <a:ln>
            <a:noFill/>
          </a:ln>
        </p:spPr>
      </p:pic>
      <p:pic>
        <p:nvPicPr>
          <p:cNvPr id="120" name="Google Shape;120;p18"/>
          <p:cNvPicPr preferRelativeResize="0"/>
          <p:nvPr/>
        </p:nvPicPr>
        <p:blipFill rotWithShape="1">
          <a:blip r:embed="rId5">
            <a:alphaModFix/>
          </a:blip>
          <a:srcRect b="7223" l="13406" r="79760" t="70860"/>
          <a:stretch/>
        </p:blipFill>
        <p:spPr>
          <a:xfrm>
            <a:off x="6488725" y="2605975"/>
            <a:ext cx="703325" cy="1268879"/>
          </a:xfrm>
          <a:prstGeom prst="rect">
            <a:avLst/>
          </a:prstGeom>
          <a:noFill/>
          <a:ln>
            <a:noFill/>
          </a:ln>
        </p:spPr>
      </p:pic>
      <p:pic>
        <p:nvPicPr>
          <p:cNvPr id="121" name="Google Shape;121;p18"/>
          <p:cNvPicPr preferRelativeResize="0"/>
          <p:nvPr/>
        </p:nvPicPr>
        <p:blipFill rotWithShape="1">
          <a:blip r:embed="rId6">
            <a:alphaModFix/>
          </a:blip>
          <a:srcRect b="5121" l="16561" r="18211" t="17280"/>
          <a:stretch/>
        </p:blipFill>
        <p:spPr>
          <a:xfrm>
            <a:off x="13" y="4847750"/>
            <a:ext cx="6488726" cy="3620376"/>
          </a:xfrm>
          <a:prstGeom prst="rect">
            <a:avLst/>
          </a:prstGeom>
          <a:noFill/>
          <a:ln>
            <a:noFill/>
          </a:ln>
        </p:spPr>
      </p:pic>
      <p:pic>
        <p:nvPicPr>
          <p:cNvPr id="122" name="Google Shape;122;p18"/>
          <p:cNvPicPr preferRelativeResize="0"/>
          <p:nvPr/>
        </p:nvPicPr>
        <p:blipFill rotWithShape="1">
          <a:blip r:embed="rId7">
            <a:alphaModFix/>
          </a:blip>
          <a:srcRect b="25004" l="24443" r="24504" t="15827"/>
          <a:stretch/>
        </p:blipFill>
        <p:spPr>
          <a:xfrm>
            <a:off x="26475" y="8468125"/>
            <a:ext cx="4932725" cy="2401699"/>
          </a:xfrm>
          <a:prstGeom prst="rect">
            <a:avLst/>
          </a:prstGeom>
          <a:noFill/>
          <a:ln>
            <a:noFill/>
          </a:ln>
        </p:spPr>
      </p:pic>
      <p:pic>
        <p:nvPicPr>
          <p:cNvPr id="123" name="Google Shape;123;p18"/>
          <p:cNvPicPr preferRelativeResize="0"/>
          <p:nvPr/>
        </p:nvPicPr>
        <p:blipFill rotWithShape="1">
          <a:blip r:embed="rId7">
            <a:alphaModFix/>
          </a:blip>
          <a:srcRect b="25004" l="17567" r="75400" t="15827"/>
          <a:stretch/>
        </p:blipFill>
        <p:spPr>
          <a:xfrm>
            <a:off x="6488725" y="3715702"/>
            <a:ext cx="703326" cy="2953202"/>
          </a:xfrm>
          <a:prstGeom prst="rect">
            <a:avLst/>
          </a:prstGeom>
          <a:noFill/>
          <a:ln>
            <a:noFill/>
          </a:ln>
        </p:spPr>
      </p:pic>
      <p:pic>
        <p:nvPicPr>
          <p:cNvPr id="124" name="Google Shape;124;p18"/>
          <p:cNvPicPr preferRelativeResize="0"/>
          <p:nvPr/>
        </p:nvPicPr>
        <p:blipFill rotWithShape="1">
          <a:blip r:embed="rId7">
            <a:alphaModFix/>
          </a:blip>
          <a:srcRect b="41215" l="74994" r="17941" t="15829"/>
          <a:stretch/>
        </p:blipFill>
        <p:spPr>
          <a:xfrm>
            <a:off x="6553062" y="6668900"/>
            <a:ext cx="574649" cy="1743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