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handoutMasterIdLst>
    <p:handoutMasterId r:id="rId36"/>
  </p:handoutMasterIdLst>
  <p:sldIdLst>
    <p:sldId id="257" r:id="rId2"/>
    <p:sldId id="259" r:id="rId3"/>
    <p:sldId id="260" r:id="rId4"/>
    <p:sldId id="261" r:id="rId5"/>
    <p:sldId id="263" r:id="rId6"/>
    <p:sldId id="291" r:id="rId7"/>
    <p:sldId id="279" r:id="rId8"/>
    <p:sldId id="276" r:id="rId9"/>
    <p:sldId id="277" r:id="rId10"/>
    <p:sldId id="278" r:id="rId11"/>
    <p:sldId id="264" r:id="rId12"/>
    <p:sldId id="280" r:id="rId13"/>
    <p:sldId id="281" r:id="rId14"/>
    <p:sldId id="282" r:id="rId15"/>
    <p:sldId id="265" r:id="rId16"/>
    <p:sldId id="273" r:id="rId17"/>
    <p:sldId id="274" r:id="rId18"/>
    <p:sldId id="275" r:id="rId19"/>
    <p:sldId id="283" r:id="rId20"/>
    <p:sldId id="284" r:id="rId21"/>
    <p:sldId id="285" r:id="rId22"/>
    <p:sldId id="266" r:id="rId23"/>
    <p:sldId id="286" r:id="rId24"/>
    <p:sldId id="287" r:id="rId25"/>
    <p:sldId id="288" r:id="rId26"/>
    <p:sldId id="289" r:id="rId27"/>
    <p:sldId id="290" r:id="rId28"/>
    <p:sldId id="267" r:id="rId29"/>
    <p:sldId id="268" r:id="rId30"/>
    <p:sldId id="269" r:id="rId31"/>
    <p:sldId id="270" r:id="rId32"/>
    <p:sldId id="271" r:id="rId33"/>
    <p:sldId id="256" r:id="rId34"/>
    <p:sldId id="272" r:id="rId3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66926-B565-4435-9852-2A53049F4531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9DD15-1276-412E-9FEA-822BF7D20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87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A3-8925-4730-B783-F429125C7A3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168E-763A-418F-BB7C-35D524583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26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A3-8925-4730-B783-F429125C7A3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168E-763A-418F-BB7C-35D524583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89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A3-8925-4730-B783-F429125C7A3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168E-763A-418F-BB7C-35D524583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A3-8925-4730-B783-F429125C7A3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168E-763A-418F-BB7C-35D524583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80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A3-8925-4730-B783-F429125C7A3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168E-763A-418F-BB7C-35D524583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A3-8925-4730-B783-F429125C7A3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168E-763A-418F-BB7C-35D524583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70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A3-8925-4730-B783-F429125C7A3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168E-763A-418F-BB7C-35D524583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4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A3-8925-4730-B783-F429125C7A3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168E-763A-418F-BB7C-35D524583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84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A3-8925-4730-B783-F429125C7A3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168E-763A-418F-BB7C-35D524583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15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A3-8925-4730-B783-F429125C7A3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168E-763A-418F-BB7C-35D524583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4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A3-8925-4730-B783-F429125C7A3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168E-763A-418F-BB7C-35D524583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90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91A3-8925-4730-B783-F429125C7A3F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C168E-763A-418F-BB7C-35D524583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36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resources.woodlands-junior.kent.sch.uk/interactive/literacy2.htm" TargetMode="External"/><Relationship Id="rId3" Type="http://schemas.openxmlformats.org/officeDocument/2006/relationships/hyperlink" Target="http://www.ictgames.com/resources.html" TargetMode="External"/><Relationship Id="rId7" Type="http://schemas.openxmlformats.org/officeDocument/2006/relationships/hyperlink" Target="http://www.woodlands-junior.kent.sch.uk/maths/index.html" TargetMode="External"/><Relationship Id="rId2" Type="http://schemas.openxmlformats.org/officeDocument/2006/relationships/hyperlink" Target="http://www.bbc.co.uk/schools/numberti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xhoe.durham.sch.uk/Curriculum/Numeracy.htm#Links%20to%20Useful%20Sites" TargetMode="External"/><Relationship Id="rId5" Type="http://schemas.openxmlformats.org/officeDocument/2006/relationships/hyperlink" Target="http://www.crickweb.co.uk/ks1numeracy.html" TargetMode="External"/><Relationship Id="rId10" Type="http://schemas.openxmlformats.org/officeDocument/2006/relationships/hyperlink" Target="http://www.crickweb.co.uk/ks1literacy.html" TargetMode="External"/><Relationship Id="rId4" Type="http://schemas.openxmlformats.org/officeDocument/2006/relationships/hyperlink" Target="http://www.bbc.co.uk/schools/digger/5_7entry/5_7.shtml" TargetMode="External"/><Relationship Id="rId9" Type="http://schemas.openxmlformats.org/officeDocument/2006/relationships/hyperlink" Target="http://www.bbc.co.uk/bitesize/ks1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87332" y="283266"/>
            <a:ext cx="9144000" cy="23876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Welcome Year 2 Parents/Carers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KS1 SATS Information Evening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2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359" t="18783" r="14915" b="16965"/>
          <a:stretch/>
        </p:blipFill>
        <p:spPr>
          <a:xfrm>
            <a:off x="494852" y="355003"/>
            <a:ext cx="10596281" cy="61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4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Changes to KS1 SATs for English </a:t>
            </a:r>
            <a:r>
              <a:rPr lang="en-GB" sz="3200" dirty="0" smtClean="0"/>
              <a:t>2017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3000" b="1" dirty="0"/>
              <a:t>Reading: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all children to take both reading tests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greater emphasis on comprehension (inference and deduction)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mixture of text genres (unrelated) of increasing difficulty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vocabulary knowledge an important factor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children are expected to read with fluency and pace</a:t>
            </a:r>
          </a:p>
          <a:p>
            <a:pPr marL="109728" indent="0">
              <a:buNone/>
            </a:pPr>
            <a:endParaRPr lang="en-GB" i="1" dirty="0"/>
          </a:p>
          <a:p>
            <a:pPr>
              <a:buFont typeface="Wingdings" pitchFamily="2" charset="2"/>
              <a:buChar char="Ø"/>
            </a:pPr>
            <a:r>
              <a:rPr lang="en-GB" i="1" dirty="0">
                <a:solidFill>
                  <a:srgbClr val="FF0000"/>
                </a:solidFill>
              </a:rPr>
              <a:t>teacher assessment forms the final judgement</a:t>
            </a:r>
          </a:p>
        </p:txBody>
      </p:sp>
    </p:spTree>
    <p:extLst>
      <p:ext uri="{BB962C8B-B14F-4D97-AF65-F5344CB8AC3E}">
        <p14:creationId xmlns:p14="http://schemas.microsoft.com/office/powerpoint/2010/main" val="6900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65" t="14141" r="6837" b="9310"/>
          <a:stretch/>
        </p:blipFill>
        <p:spPr>
          <a:xfrm>
            <a:off x="355001" y="152001"/>
            <a:ext cx="11048105" cy="651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1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20" t="15019" r="8548" b="19576"/>
          <a:stretch/>
        </p:blipFill>
        <p:spPr>
          <a:xfrm>
            <a:off x="548640" y="623943"/>
            <a:ext cx="10716409" cy="560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16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556" t="38988" r="8811" b="32024"/>
          <a:stretch/>
        </p:blipFill>
        <p:spPr>
          <a:xfrm>
            <a:off x="442856" y="1366220"/>
            <a:ext cx="10648278" cy="36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42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464646"/>
                </a:solidFill>
              </a:rPr>
              <a:t>Changes to KS1 SATs for English </a:t>
            </a:r>
            <a:r>
              <a:rPr lang="en-GB" sz="3200" dirty="0" smtClean="0">
                <a:solidFill>
                  <a:srgbClr val="464646"/>
                </a:solidFill>
              </a:rPr>
              <a:t>2017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 smtClean="0"/>
              <a:t>Writing: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there is a new Grammar, Punctuation and Spelling Test in 2017 where the emphasis is on technical aspects of grammar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</a:t>
            </a:r>
            <a:r>
              <a:rPr lang="en-GB" dirty="0" smtClean="0"/>
              <a:t>he written task has been removed and writing will be assessed through teacher assessment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</a:t>
            </a:r>
            <a:r>
              <a:rPr lang="en-GB" dirty="0" smtClean="0"/>
              <a:t>xemplification materials to support Teacher assessment have recently been published by the 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g</a:t>
            </a:r>
            <a:r>
              <a:rPr lang="en-GB" dirty="0" smtClean="0"/>
              <a:t>reater emphasis on handwriting and spelling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6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576" t="11599" r="14891" b="9422"/>
          <a:stretch/>
        </p:blipFill>
        <p:spPr>
          <a:xfrm>
            <a:off x="441064" y="193636"/>
            <a:ext cx="10445675" cy="64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1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81" t="19412" r="20640" b="13451"/>
          <a:stretch/>
        </p:blipFill>
        <p:spPr>
          <a:xfrm>
            <a:off x="957430" y="179830"/>
            <a:ext cx="10198251" cy="667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9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13" t="19286" r="17882" b="18973"/>
          <a:stretch/>
        </p:blipFill>
        <p:spPr>
          <a:xfrm>
            <a:off x="387276" y="408790"/>
            <a:ext cx="10034632" cy="58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77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98" t="18408" r="7856" b="24870"/>
          <a:stretch/>
        </p:blipFill>
        <p:spPr>
          <a:xfrm>
            <a:off x="634701" y="548639"/>
            <a:ext cx="10800678" cy="486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2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Aims of the session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latin typeface="Comic Sans MS" panose="030F0702030302020204" pitchFamily="66" charset="0"/>
              </a:rPr>
              <a:t>to give an overview of the changes to the National Curriculum and the way assessment is carried out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latin typeface="Comic Sans MS" panose="030F0702030302020204" pitchFamily="66" charset="0"/>
              </a:rPr>
              <a:t>to provide information about the new end of Key Stage 1 SATs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latin typeface="Comic Sans MS" panose="030F0702030302020204" pitchFamily="66" charset="0"/>
              </a:rPr>
              <a:t>to provide ideas about how to support your child at home</a:t>
            </a:r>
          </a:p>
        </p:txBody>
      </p:sp>
    </p:spTree>
    <p:extLst>
      <p:ext uri="{BB962C8B-B14F-4D97-AF65-F5344CB8AC3E}">
        <p14:creationId xmlns:p14="http://schemas.microsoft.com/office/powerpoint/2010/main" val="36843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830" t="15983" r="14367" b="9851"/>
          <a:stretch/>
        </p:blipFill>
        <p:spPr>
          <a:xfrm>
            <a:off x="1570616" y="258182"/>
            <a:ext cx="9025667" cy="63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41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654" t="30204" r="13973" b="33656"/>
          <a:stretch/>
        </p:blipFill>
        <p:spPr>
          <a:xfrm>
            <a:off x="935915" y="785308"/>
            <a:ext cx="9240819" cy="372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40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464646"/>
                </a:solidFill>
              </a:rPr>
              <a:t>Changes to KS1 SATs for Maths 2016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</a:t>
            </a:r>
            <a:r>
              <a:rPr lang="en-GB" dirty="0" smtClean="0"/>
              <a:t>he maths tests comprise of two components: an </a:t>
            </a:r>
            <a:r>
              <a:rPr lang="en-GB" u="sng" dirty="0" smtClean="0"/>
              <a:t>arithmetic paper </a:t>
            </a:r>
            <a:r>
              <a:rPr lang="en-GB" dirty="0" smtClean="0"/>
              <a:t>and a </a:t>
            </a:r>
            <a:r>
              <a:rPr lang="en-GB" u="sng" dirty="0" smtClean="0"/>
              <a:t>reasoning paper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i="1" dirty="0" smtClean="0"/>
              <a:t>arithmetic</a:t>
            </a:r>
            <a:r>
              <a:rPr lang="en-GB" dirty="0" smtClean="0"/>
              <a:t> paper is designed to assess children’s confidence and mathematical fluency with whole numbers, place-value and counting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i="1" dirty="0" smtClean="0"/>
              <a:t>reasoning </a:t>
            </a:r>
            <a:r>
              <a:rPr lang="en-GB" dirty="0" smtClean="0"/>
              <a:t>element assesses children’s mathematical fluency, problem solving and reasoning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4701" y="580912"/>
            <a:ext cx="11048104" cy="650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9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4000" b="1" i="0" u="sng" strike="noStrike" baseline="0" dirty="0" smtClean="0">
                <a:latin typeface="Comic Sans MS" panose="030F0702030302020204" pitchFamily="66" charset="0"/>
              </a:rPr>
              <a:t>Paper 1: arithmetic </a:t>
            </a:r>
          </a:p>
          <a:p>
            <a:pPr>
              <a:lnSpc>
                <a:spcPct val="150000"/>
              </a:lnSpc>
            </a:pPr>
            <a:r>
              <a:rPr lang="en-GB" sz="3500" b="0" i="0" u="none" strike="noStrike" baseline="0" dirty="0" smtClean="0">
                <a:latin typeface="Comic Sans MS" panose="030F0702030302020204" pitchFamily="66" charset="0"/>
              </a:rPr>
              <a:t>Addition: 36+24= </a:t>
            </a:r>
          </a:p>
          <a:p>
            <a:pPr>
              <a:lnSpc>
                <a:spcPct val="150000"/>
              </a:lnSpc>
            </a:pPr>
            <a:r>
              <a:rPr lang="en-GB" sz="3500" b="0" i="0" u="none" strike="noStrike" baseline="0" dirty="0" smtClean="0">
                <a:latin typeface="Comic Sans MS" panose="030F0702030302020204" pitchFamily="66" charset="0"/>
              </a:rPr>
              <a:t>Subtraction: 39-8= </a:t>
            </a:r>
          </a:p>
          <a:p>
            <a:pPr>
              <a:lnSpc>
                <a:spcPct val="150000"/>
              </a:lnSpc>
            </a:pPr>
            <a:r>
              <a:rPr lang="en-GB" sz="3500" b="0" i="0" u="none" strike="noStrike" baseline="0" dirty="0" smtClean="0">
                <a:latin typeface="Comic Sans MS" panose="030F0702030302020204" pitchFamily="66" charset="0"/>
              </a:rPr>
              <a:t>Multiplication 3x3= </a:t>
            </a:r>
          </a:p>
          <a:p>
            <a:pPr>
              <a:lnSpc>
                <a:spcPct val="150000"/>
              </a:lnSpc>
            </a:pPr>
            <a:r>
              <a:rPr lang="en-GB" sz="3500" b="0" i="0" u="none" strike="noStrike" baseline="0" dirty="0" smtClean="0">
                <a:latin typeface="Comic Sans MS" panose="030F0702030302020204" pitchFamily="66" charset="0"/>
              </a:rPr>
              <a:t>Division: 35 divided by 5= </a:t>
            </a:r>
          </a:p>
          <a:p>
            <a:pPr>
              <a:lnSpc>
                <a:spcPct val="150000"/>
              </a:lnSpc>
            </a:pPr>
            <a:r>
              <a:rPr lang="en-GB" sz="3500" b="0" i="0" u="none" strike="noStrike" baseline="0" dirty="0" smtClean="0">
                <a:latin typeface="Comic Sans MS" panose="030F0702030302020204" pitchFamily="66" charset="0"/>
              </a:rPr>
              <a:t>Multiple step </a:t>
            </a:r>
            <a:r>
              <a:rPr lang="en-GB" sz="3500" b="0" i="0" u="none" strike="noStrike" baseline="0" dirty="0" err="1" smtClean="0">
                <a:latin typeface="Comic Sans MS" panose="030F0702030302020204" pitchFamily="66" charset="0"/>
              </a:rPr>
              <a:t>calcualtions</a:t>
            </a:r>
            <a:r>
              <a:rPr lang="en-GB" sz="3500" b="0" i="0" u="none" strike="noStrike" baseline="0" dirty="0" smtClean="0">
                <a:latin typeface="Comic Sans MS" panose="030F0702030302020204" pitchFamily="66" charset="0"/>
              </a:rPr>
              <a:t>: 15+3+3= </a:t>
            </a:r>
          </a:p>
          <a:p>
            <a:pPr>
              <a:lnSpc>
                <a:spcPct val="150000"/>
              </a:lnSpc>
            </a:pPr>
            <a:r>
              <a:rPr lang="en-GB" sz="3500" b="0" i="0" u="none" strike="noStrike" baseline="0" dirty="0" smtClean="0">
                <a:latin typeface="Comic Sans MS" panose="030F0702030302020204" pitchFamily="66" charset="0"/>
              </a:rPr>
              <a:t>Missing numbers: 50 - ____ = 20 </a:t>
            </a:r>
          </a:p>
          <a:p>
            <a:pPr>
              <a:lnSpc>
                <a:spcPct val="150000"/>
              </a:lnSpc>
            </a:pPr>
            <a:r>
              <a:rPr lang="en-GB" sz="3500" b="0" i="0" u="none" strike="noStrike" baseline="0" dirty="0" smtClean="0">
                <a:latin typeface="Comic Sans MS" panose="030F0702030302020204" pitchFamily="66" charset="0"/>
              </a:rPr>
              <a:t>Fractions: ¼ of 20= </a:t>
            </a:r>
          </a:p>
        </p:txBody>
      </p:sp>
    </p:spTree>
    <p:extLst>
      <p:ext uri="{BB962C8B-B14F-4D97-AF65-F5344CB8AC3E}">
        <p14:creationId xmlns:p14="http://schemas.microsoft.com/office/powerpoint/2010/main" val="4061266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595" t="21796" r="14366" b="33906"/>
          <a:stretch/>
        </p:blipFill>
        <p:spPr>
          <a:xfrm>
            <a:off x="193639" y="107579"/>
            <a:ext cx="8509298" cy="3363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712" t="9749" r="26837" b="8808"/>
          <a:stretch/>
        </p:blipFill>
        <p:spPr>
          <a:xfrm>
            <a:off x="7067773" y="247426"/>
            <a:ext cx="4569004" cy="589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3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359" t="33467" r="27072" b="19097"/>
          <a:stretch/>
        </p:blipFill>
        <p:spPr>
          <a:xfrm>
            <a:off x="1054249" y="96820"/>
            <a:ext cx="8541572" cy="609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97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025" t="16526" r="30445" b="6964"/>
          <a:stretch/>
        </p:blipFill>
        <p:spPr>
          <a:xfrm>
            <a:off x="1731982" y="121696"/>
            <a:ext cx="7153835" cy="655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81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262" t="23553" r="30287" b="21356"/>
          <a:stretch/>
        </p:blipFill>
        <p:spPr>
          <a:xfrm>
            <a:off x="1914860" y="355003"/>
            <a:ext cx="7465807" cy="60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91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a judgement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4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</a:t>
            </a:r>
            <a:r>
              <a:rPr lang="en-GB" dirty="0" smtClean="0"/>
              <a:t>ests at the end of KS1 (and KS2), will report on scaled scores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</a:t>
            </a:r>
            <a:r>
              <a:rPr lang="en-GB" dirty="0" smtClean="0"/>
              <a:t>hildren will receive a ‘raw score’ and this will be converted into a ‘scaled score’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 </a:t>
            </a:r>
            <a:r>
              <a:rPr lang="en-GB" dirty="0"/>
              <a:t>expected standard will always be set at 100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</a:t>
            </a:r>
            <a:r>
              <a:rPr lang="en-GB" dirty="0" smtClean="0"/>
              <a:t>hildren with 100 or more will have met the expected standard and pupils who score below 100 will not have met the standard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</a:t>
            </a:r>
            <a:r>
              <a:rPr lang="en-GB" dirty="0" smtClean="0"/>
              <a:t>eacher assessment is reported but teachers must have a broad bank of evidence to support their judgements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for our children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579" y="1556793"/>
            <a:ext cx="9758565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c</a:t>
            </a:r>
            <a:r>
              <a:rPr lang="en-GB" sz="3200" dirty="0" smtClean="0"/>
              <a:t>hildren will know that they are doing assessment tasks however they shouldn’t feel anxious or concerned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/>
              <a:t>We want them to feel prepared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/>
              <a:t>judgements will help their next teacher to plan the appropriate provision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f</a:t>
            </a:r>
            <a:r>
              <a:rPr lang="en-GB" sz="3200" dirty="0" smtClean="0"/>
              <a:t>ocus is on what they ‘can’ 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a</a:t>
            </a:r>
            <a:r>
              <a:rPr lang="en-GB" sz="3200" dirty="0" smtClean="0"/>
              <a:t> mastery curriculum will ensure that they have </a:t>
            </a:r>
            <a:r>
              <a:rPr lang="en-GB" sz="3200" i="1" dirty="0" smtClean="0"/>
              <a:t>solid</a:t>
            </a:r>
            <a:r>
              <a:rPr lang="en-GB" sz="3200" dirty="0" smtClean="0"/>
              <a:t> knowledge and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5257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New National Curriculum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7136" y="1535168"/>
            <a:ext cx="10515600" cy="48548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the New Curriculum has been statutory for all children from 1</a:t>
            </a:r>
            <a:r>
              <a:rPr lang="en-GB" baseline="30000" dirty="0">
                <a:latin typeface="Comic Sans MS" panose="030F0702030302020204" pitchFamily="66" charset="0"/>
              </a:rPr>
              <a:t>st</a:t>
            </a:r>
            <a:r>
              <a:rPr lang="en-GB" dirty="0">
                <a:latin typeface="Comic Sans MS" panose="030F0702030302020204" pitchFamily="66" charset="0"/>
              </a:rPr>
              <a:t> September 2015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it is a </a:t>
            </a:r>
            <a:r>
              <a:rPr lang="en-GB" b="1" dirty="0">
                <a:latin typeface="Comic Sans MS" panose="030F0702030302020204" pitchFamily="66" charset="0"/>
              </a:rPr>
              <a:t>mastery curriculum </a:t>
            </a:r>
            <a:r>
              <a:rPr lang="en-GB" dirty="0">
                <a:latin typeface="Comic Sans MS" panose="030F0702030302020204" pitchFamily="66" charset="0"/>
              </a:rPr>
              <a:t>where depth of learning and understanding is favoured over ‘pace and race’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there are fewer objectives which are repeatable across the curriculum and in different contexts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children are not expected to go beyond the learning objectives for their year group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we are teaching for consolidation, application and depth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8627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Ways to support your child at home with Reading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3035" y="2132857"/>
            <a:ext cx="10187492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q</a:t>
            </a:r>
            <a:r>
              <a:rPr lang="en-GB" dirty="0" smtClean="0">
                <a:latin typeface="Comic Sans MS" panose="030F0702030302020204" pitchFamily="66" charset="0"/>
              </a:rPr>
              <a:t>uestion children about vocabulary and use as wide a vocabulary as you can when discussing stories (reading and writing)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sk children to make predictions based on what they have read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sk how characters might be feeling and why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encourage children to summarise what they have been reading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Attend reading meeting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700" dirty="0">
                <a:solidFill>
                  <a:srgbClr val="464646"/>
                </a:solidFill>
              </a:rPr>
              <a:t>Ways to support your child at home with Writing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2278" y="1628801"/>
            <a:ext cx="1047794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</a:t>
            </a:r>
            <a:r>
              <a:rPr lang="en-GB" dirty="0" smtClean="0"/>
              <a:t>nsure that children start in the right place when forming their letters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</a:t>
            </a:r>
            <a:r>
              <a:rPr lang="en-GB" dirty="0" smtClean="0"/>
              <a:t>nsist that writing stays on the line and that letters are positioned correctly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</a:t>
            </a:r>
            <a:r>
              <a:rPr lang="en-GB" dirty="0" smtClean="0"/>
              <a:t>emind children to use capital letters and full stops correctly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</a:t>
            </a:r>
            <a:r>
              <a:rPr lang="en-GB" dirty="0" smtClean="0"/>
              <a:t>ncourage children to write more complex sentences </a:t>
            </a:r>
            <a:r>
              <a:rPr lang="en-GB" sz="2200" i="1" dirty="0"/>
              <a:t>(adding conjunctions to join ideas and explain ideas </a:t>
            </a:r>
            <a:r>
              <a:rPr lang="en-GB" sz="2200" i="1" dirty="0" err="1"/>
              <a:t>eg</a:t>
            </a:r>
            <a:r>
              <a:rPr lang="en-GB" sz="2200" i="1" dirty="0"/>
              <a:t>. ‘Jack was crying because his mother was furious with him’ or ‘Jack ran away from the angry giant quickly so that he could get back down the beanstalk’)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w</a:t>
            </a:r>
            <a:r>
              <a:rPr lang="en-GB" dirty="0" smtClean="0"/>
              <a:t>riting a daily diary is a great way to develop their skills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1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700" dirty="0">
                <a:solidFill>
                  <a:srgbClr val="464646"/>
                </a:solidFill>
              </a:rPr>
              <a:t>Ways to support your child at home with Maths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28801"/>
            <a:ext cx="10629452" cy="47504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l</a:t>
            </a:r>
            <a:r>
              <a:rPr lang="en-GB" dirty="0" smtClean="0"/>
              <a:t>ots of counting forwards and backwards in 1s,2s,3s,5s and 10s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f</a:t>
            </a:r>
            <a:r>
              <a:rPr lang="en-GB" dirty="0" smtClean="0"/>
              <a:t>ocus on subtraction, mentally and practically, with money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</a:t>
            </a:r>
            <a:r>
              <a:rPr lang="en-GB" dirty="0" smtClean="0"/>
              <a:t>elling the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</a:t>
            </a:r>
            <a:r>
              <a:rPr lang="en-GB" dirty="0" smtClean="0"/>
              <a:t>dentifying 2D and 3D shapes and using the correct vocabulary of faces, edges and vertices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</a:t>
            </a:r>
            <a:r>
              <a:rPr lang="en-GB" dirty="0" smtClean="0"/>
              <a:t>ractical measuring using grams, kilograms, millilitres, litres, centimetres and metres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applying learning in maths to lots of different and real contexts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7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85426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Useful Websites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23196"/>
            <a:ext cx="11887200" cy="53927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hlinkClick r:id="rId2"/>
              </a:rPr>
              <a:t>www.bbc.co.uk/schools/numbertime</a:t>
            </a:r>
            <a:r>
              <a:rPr lang="en-GB" sz="2000" dirty="0" smtClean="0"/>
              <a:t>  </a:t>
            </a:r>
            <a:r>
              <a:rPr lang="en-GB" sz="2000" dirty="0"/>
              <a:t>- Number Time activities which support the Numeracy Framework for Reception and Year 1 </a:t>
            </a:r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www.ictgames.com/resources.html</a:t>
            </a:r>
            <a:r>
              <a:rPr lang="en-GB" sz="2000" dirty="0" smtClean="0"/>
              <a:t>  </a:t>
            </a:r>
            <a:r>
              <a:rPr lang="en-GB" sz="2000" dirty="0"/>
              <a:t>- A wide range of literacy and numeracy games to reinforce concepts covered in Reception and KS1 </a:t>
            </a:r>
          </a:p>
          <a:p>
            <a:pPr marL="0" indent="0">
              <a:buNone/>
            </a:pPr>
            <a:r>
              <a:rPr lang="en-GB" sz="2000" dirty="0">
                <a:hlinkClick r:id="rId4"/>
              </a:rPr>
              <a:t>http://</a:t>
            </a:r>
            <a:r>
              <a:rPr lang="en-GB" sz="2000" dirty="0" smtClean="0">
                <a:hlinkClick r:id="rId4"/>
              </a:rPr>
              <a:t>www.bbc.co.uk/schools/digger/5_7entry/5_7.shtml</a:t>
            </a:r>
            <a:r>
              <a:rPr lang="en-GB" sz="2000" dirty="0" smtClean="0"/>
              <a:t>   </a:t>
            </a:r>
            <a:r>
              <a:rPr lang="en-GB" sz="2000" b="1" dirty="0" smtClean="0"/>
              <a:t>- </a:t>
            </a:r>
            <a:r>
              <a:rPr lang="en-GB" sz="2000" dirty="0"/>
              <a:t>Digger and the Gang literacy and numeracy activities aimed at 5 - 7 year olds </a:t>
            </a:r>
          </a:p>
          <a:p>
            <a:pPr marL="0" indent="0">
              <a:buNone/>
            </a:pPr>
            <a:r>
              <a:rPr lang="en-GB" sz="2000" dirty="0">
                <a:hlinkClick r:id="rId5"/>
              </a:rPr>
              <a:t>http://</a:t>
            </a:r>
            <a:r>
              <a:rPr lang="en-GB" sz="2000" dirty="0" smtClean="0">
                <a:hlinkClick r:id="rId5"/>
              </a:rPr>
              <a:t>www.crickweb.co.uk/ks1numeracy.html</a:t>
            </a:r>
            <a:r>
              <a:rPr lang="en-GB" sz="2000" dirty="0" smtClean="0"/>
              <a:t>  </a:t>
            </a:r>
            <a:r>
              <a:rPr lang="en-GB" sz="2000" dirty="0"/>
              <a:t>- 15 interactive activities covering a range of mathematical skills, aimed at children in Years 1 and 2 </a:t>
            </a:r>
          </a:p>
          <a:p>
            <a:pPr marL="0" indent="0">
              <a:buNone/>
            </a:pPr>
            <a:r>
              <a:rPr lang="en-GB" sz="2000" dirty="0">
                <a:hlinkClick r:id="rId6"/>
              </a:rPr>
              <a:t>http://</a:t>
            </a:r>
            <a:r>
              <a:rPr lang="en-GB" sz="2000" dirty="0" smtClean="0">
                <a:hlinkClick r:id="rId6"/>
              </a:rPr>
              <a:t>www.coxhoe.durham.sch.uk/Curriculum/Numeracy.htm#Links%20to%20Useful%20Sites</a:t>
            </a:r>
            <a:r>
              <a:rPr lang="en-GB" sz="2000" dirty="0" smtClean="0"/>
              <a:t>  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hlinkClick r:id="rId7"/>
              </a:rPr>
              <a:t>http://</a:t>
            </a:r>
            <a:r>
              <a:rPr lang="en-GB" sz="2000" dirty="0" smtClean="0">
                <a:hlinkClick r:id="rId7"/>
              </a:rPr>
              <a:t>www.woodlands-junior.kent.sch.uk/maths/index.html</a:t>
            </a:r>
            <a:r>
              <a:rPr lang="en-GB" sz="2000" dirty="0" smtClean="0"/>
              <a:t>  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>
                <a:hlinkClick r:id="rId8"/>
              </a:rPr>
              <a:t>http</a:t>
            </a:r>
            <a:r>
              <a:rPr lang="en-GB" sz="2000" dirty="0">
                <a:hlinkClick r:id="rId8"/>
              </a:rPr>
              <a:t>://</a:t>
            </a:r>
            <a:r>
              <a:rPr lang="en-GB" sz="2000" dirty="0" smtClean="0">
                <a:hlinkClick r:id="rId8"/>
              </a:rPr>
              <a:t>resources.woodlands-junior.kent.sch.uk/interactive/literacy2.htm</a:t>
            </a:r>
            <a:r>
              <a:rPr lang="en-GB" sz="2000" dirty="0" smtClean="0"/>
              <a:t>  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>
                <a:hlinkClick r:id="rId9"/>
              </a:rPr>
              <a:t>http</a:t>
            </a:r>
            <a:r>
              <a:rPr lang="en-GB" sz="2000" dirty="0">
                <a:hlinkClick r:id="rId9"/>
              </a:rPr>
              <a:t>://www.bbc.co.uk/bitesize/ks1</a:t>
            </a:r>
            <a:r>
              <a:rPr lang="en-GB" sz="2000" dirty="0" smtClean="0">
                <a:hlinkClick r:id="rId9"/>
              </a:rPr>
              <a:t>/</a:t>
            </a:r>
            <a:r>
              <a:rPr lang="en-GB" sz="2000" dirty="0" smtClean="0"/>
              <a:t> The </a:t>
            </a:r>
            <a:r>
              <a:rPr lang="en-GB" sz="2000" dirty="0"/>
              <a:t>BBC website is being updated but there are a range of English activities and games (Reading and Writing) you can access. </a:t>
            </a:r>
          </a:p>
          <a:p>
            <a:pPr marL="0" indent="0">
              <a:buNone/>
            </a:pPr>
            <a:r>
              <a:rPr lang="en-GB" sz="2000" dirty="0">
                <a:hlinkClick r:id="rId10"/>
              </a:rPr>
              <a:t>http://</a:t>
            </a:r>
            <a:r>
              <a:rPr lang="en-GB" sz="2000" dirty="0" smtClean="0">
                <a:hlinkClick r:id="rId10"/>
              </a:rPr>
              <a:t>www.crickweb.co.uk/ks1literacy.html</a:t>
            </a:r>
            <a:r>
              <a:rPr lang="en-GB" sz="2000" dirty="0" smtClean="0"/>
              <a:t>   Range </a:t>
            </a:r>
            <a:r>
              <a:rPr lang="en-GB" sz="2000" dirty="0"/>
              <a:t>of English activities and games. </a:t>
            </a:r>
          </a:p>
        </p:txBody>
      </p:sp>
    </p:spTree>
    <p:extLst>
      <p:ext uri="{BB962C8B-B14F-4D97-AF65-F5344CB8AC3E}">
        <p14:creationId xmlns:p14="http://schemas.microsoft.com/office/powerpoint/2010/main" val="3375551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Any Questions 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109728" indent="0" algn="ctr">
              <a:buNone/>
            </a:pPr>
            <a:r>
              <a:rPr lang="en-GB" dirty="0" smtClean="0">
                <a:solidFill>
                  <a:srgbClr val="0070C0"/>
                </a:solidFill>
              </a:rPr>
              <a:t>Please feel welcome to contact us in the usual ways to ask any questions.</a:t>
            </a:r>
            <a:r>
              <a:rPr lang="en-GB" dirty="0">
                <a:solidFill>
                  <a:srgbClr val="0070C0"/>
                </a:solidFill>
              </a:rPr>
              <a:t> </a:t>
            </a:r>
            <a:endParaRPr lang="en-GB" dirty="0" smtClean="0">
              <a:solidFill>
                <a:srgbClr val="0070C0"/>
              </a:solidFill>
            </a:endParaRPr>
          </a:p>
          <a:p>
            <a:pPr marL="109728" indent="0" algn="ctr">
              <a:buNone/>
            </a:pPr>
            <a:endParaRPr lang="en-GB" dirty="0"/>
          </a:p>
          <a:p>
            <a:pPr marL="109728" indent="0" algn="ctr">
              <a:buNone/>
            </a:pPr>
            <a:r>
              <a:rPr lang="en-GB" dirty="0" smtClean="0"/>
              <a:t>Thank </a:t>
            </a:r>
            <a:r>
              <a:rPr lang="en-GB" dirty="0"/>
              <a:t>you for coming!</a:t>
            </a:r>
          </a:p>
          <a:p>
            <a:pPr marL="10972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8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Example of Greater Depth in Maths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Grace uses a £2 coin to buy a can of drink which costs 85p. She is given four coins in change.</a:t>
            </a:r>
          </a:p>
          <a:p>
            <a:pPr marL="109728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Find all the possible combinations of coins she could have been given.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to KS1 SATs 2017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8489" y="1481328"/>
            <a:ext cx="10800678" cy="47559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with the removal of levels, interim teacher assessment frameworks have been developed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</a:t>
            </a:r>
            <a:r>
              <a:rPr lang="en-GB" dirty="0" smtClean="0"/>
              <a:t>he framework exemplifies: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i="1" dirty="0" smtClean="0">
                <a:solidFill>
                  <a:srgbClr val="0070C0"/>
                </a:solidFill>
              </a:rPr>
              <a:t>‘Working towards the expected standard’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i="1" dirty="0" smtClean="0">
                <a:solidFill>
                  <a:srgbClr val="0070C0"/>
                </a:solidFill>
              </a:rPr>
              <a:t>‘</a:t>
            </a:r>
            <a:r>
              <a:rPr lang="en-GB" i="1" u="sng" dirty="0" smtClean="0">
                <a:solidFill>
                  <a:srgbClr val="0070C0"/>
                </a:solidFill>
              </a:rPr>
              <a:t>Working at the expected standard’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i="1" dirty="0" smtClean="0">
                <a:solidFill>
                  <a:srgbClr val="0070C0"/>
                </a:solidFill>
              </a:rPr>
              <a:t>‘Working at greater depth within the expected standard’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children need to demonstrate attainment of ALL the statements within the standard and ALL of the statements in the preceding standard(s)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000" dirty="0" smtClean="0"/>
              <a:t>The children will be marked according to these 3 statements through </a:t>
            </a:r>
            <a:r>
              <a:rPr lang="en-GB" sz="3000" dirty="0" smtClean="0">
                <a:solidFill>
                  <a:srgbClr val="FF0000"/>
                </a:solidFill>
              </a:rPr>
              <a:t>teacher assessment</a:t>
            </a:r>
            <a:r>
              <a:rPr lang="en-GB" sz="3000" dirty="0" smtClean="0"/>
              <a:t> using the interim criteria. </a:t>
            </a:r>
            <a:r>
              <a:rPr lang="en-GB" sz="3000" dirty="0" smtClean="0">
                <a:solidFill>
                  <a:srgbClr val="FF0000"/>
                </a:solidFill>
              </a:rPr>
              <a:t>The SATS will go towards providing evidence</a:t>
            </a:r>
            <a:r>
              <a:rPr lang="en-GB" sz="3000" dirty="0" smtClean="0"/>
              <a:t> that the children are meeting the expected standard. </a:t>
            </a:r>
          </a:p>
          <a:p>
            <a:pPr marL="10972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7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0612"/>
            <a:ext cx="10515600" cy="531635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At the end of the year your child will not be given a level or a score. Instead they will be assessed as being: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i="1" dirty="0">
                <a:solidFill>
                  <a:srgbClr val="0070C0"/>
                </a:solidFill>
              </a:rPr>
              <a:t>Working towards the expected standard’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i="1" dirty="0">
                <a:solidFill>
                  <a:srgbClr val="0070C0"/>
                </a:solidFill>
              </a:rPr>
              <a:t>‘</a:t>
            </a:r>
            <a:r>
              <a:rPr lang="en-GB" i="1" u="sng" dirty="0">
                <a:solidFill>
                  <a:srgbClr val="0070C0"/>
                </a:solidFill>
              </a:rPr>
              <a:t>Working at the expected standard’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i="1" dirty="0">
                <a:solidFill>
                  <a:srgbClr val="0070C0"/>
                </a:solidFill>
              </a:rPr>
              <a:t>‘Working at greater depth within the expected standard’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20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The reading test will consist of 2 papers.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Paper 1 will combine reading prompts alongside the questions. The questions will relate to the reading prompt at the top of each page. </a:t>
            </a:r>
            <a:endParaRPr lang="en-GB" dirty="0" smtClean="0"/>
          </a:p>
          <a:p>
            <a:r>
              <a:rPr lang="en-GB" dirty="0" smtClean="0"/>
              <a:t>Paper </a:t>
            </a:r>
            <a:r>
              <a:rPr lang="en-GB" dirty="0"/>
              <a:t>2 will consist of a reading booklet containing 2 different texts and a separate answer booklet containing questions based on the texts.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61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77" t="6360" r="18602" b="6925"/>
          <a:stretch/>
        </p:blipFill>
        <p:spPr>
          <a:xfrm>
            <a:off x="1557617" y="107577"/>
            <a:ext cx="8748209" cy="64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5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52" t="7867" r="17032" b="14746"/>
          <a:stretch/>
        </p:blipFill>
        <p:spPr>
          <a:xfrm>
            <a:off x="1850312" y="352703"/>
            <a:ext cx="8111269" cy="62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10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1129</Words>
  <Application>Microsoft Office PowerPoint</Application>
  <PresentationFormat>Widescreen</PresentationFormat>
  <Paragraphs>108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Wingdings</vt:lpstr>
      <vt:lpstr>Office Theme</vt:lpstr>
      <vt:lpstr>Welcome Year 2 Parents/Carers</vt:lpstr>
      <vt:lpstr>Aims of the session:</vt:lpstr>
      <vt:lpstr>The New National Curriculum</vt:lpstr>
      <vt:lpstr>Example of Greater Depth in Maths</vt:lpstr>
      <vt:lpstr>Changes to KS1 SATs 2017</vt:lpstr>
      <vt:lpstr>PowerPoint Presentation</vt:lpstr>
      <vt:lpstr>Reading</vt:lpstr>
      <vt:lpstr>PowerPoint Presentation</vt:lpstr>
      <vt:lpstr>PowerPoint Presentation</vt:lpstr>
      <vt:lpstr>PowerPoint Presentation</vt:lpstr>
      <vt:lpstr>Changes to KS1 SATs for English 2017</vt:lpstr>
      <vt:lpstr>PowerPoint Presentation</vt:lpstr>
      <vt:lpstr>PowerPoint Presentation</vt:lpstr>
      <vt:lpstr>PowerPoint Presentation</vt:lpstr>
      <vt:lpstr>Changes to KS1 SATs for English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to KS1 SATs for Maths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a judgement </vt:lpstr>
      <vt:lpstr>Implications for our children</vt:lpstr>
      <vt:lpstr>Ways to support your child at home with Reading</vt:lpstr>
      <vt:lpstr>Ways to support your child at home with Writing</vt:lpstr>
      <vt:lpstr>Ways to support your child at home with Maths</vt:lpstr>
      <vt:lpstr>Useful Websites</vt:lpstr>
      <vt:lpstr>Any Questions …</vt:lpstr>
    </vt:vector>
  </TitlesOfParts>
  <Company>HfL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Year 2 Parents/Carers</dc:title>
  <dc:creator>J Howard</dc:creator>
  <cp:lastModifiedBy>J Howard</cp:lastModifiedBy>
  <cp:revision>11</cp:revision>
  <cp:lastPrinted>2017-01-23T16:42:49Z</cp:lastPrinted>
  <dcterms:created xsi:type="dcterms:W3CDTF">2017-01-09T13:13:12Z</dcterms:created>
  <dcterms:modified xsi:type="dcterms:W3CDTF">2017-01-25T17:52:52Z</dcterms:modified>
</cp:coreProperties>
</file>