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4257964-4BA4-4446-B901-BD398FCA7842}">
  <a:tblStyle styleId="{44257964-4BA4-4446-B901-BD398FCA7842}" styleName="Table_0">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688B856A-B993-4D9D-B3A0-D291FAE23137}"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2854ede2f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SzPts val="1100"/>
              <a:buChar char="●"/>
            </a:pPr>
            <a:r>
              <a:rPr lang="en"/>
              <a:t>Welcome to St Bernadette’s &amp; hello</a:t>
            </a:r>
            <a:endParaRPr/>
          </a:p>
          <a:p>
            <a:pPr indent="-298450" lvl="0" marL="457200" rtl="0" algn="l">
              <a:lnSpc>
                <a:spcPct val="100000"/>
              </a:lnSpc>
              <a:spcBef>
                <a:spcPts val="0"/>
              </a:spcBef>
              <a:spcAft>
                <a:spcPts val="0"/>
              </a:spcAft>
              <a:buSzPts val="1100"/>
              <a:buChar char="●"/>
            </a:pPr>
            <a:r>
              <a:rPr lang="en"/>
              <a:t>One form entry school ranging from Nursery to Y6</a:t>
            </a:r>
            <a:endParaRPr/>
          </a:p>
          <a:p>
            <a:pPr indent="-298450" lvl="0" marL="457200" rtl="0" algn="l">
              <a:lnSpc>
                <a:spcPct val="100000"/>
              </a:lnSpc>
              <a:spcBef>
                <a:spcPts val="0"/>
              </a:spcBef>
              <a:spcAft>
                <a:spcPts val="0"/>
              </a:spcAft>
              <a:buSzPts val="1100"/>
              <a:buChar char="●"/>
            </a:pPr>
            <a:r>
              <a:rPr lang="en"/>
              <a:t>Plan for the morning: talk about our school and the EYFS, ending in opportunities for questions and a tour of our outdoor areas</a:t>
            </a:r>
            <a:endParaRPr/>
          </a:p>
        </p:txBody>
      </p:sp>
      <p:sp>
        <p:nvSpPr>
          <p:cNvPr id="127" name="Google Shape;127;g12854ede2f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2854ede2f3_0_6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SzPts val="1100"/>
              <a:buChar char="●"/>
            </a:pPr>
            <a:r>
              <a:rPr lang="en"/>
              <a:t>On our school grounds, also stands our old Nursery building</a:t>
            </a:r>
            <a:endParaRPr/>
          </a:p>
          <a:p>
            <a:pPr indent="-298450" lvl="0" marL="457200" rtl="0" algn="l">
              <a:lnSpc>
                <a:spcPct val="100000"/>
              </a:lnSpc>
              <a:spcBef>
                <a:spcPts val="0"/>
              </a:spcBef>
              <a:spcAft>
                <a:spcPts val="0"/>
              </a:spcAft>
              <a:buSzPts val="1100"/>
              <a:buChar char="●"/>
            </a:pPr>
            <a:r>
              <a:rPr lang="en"/>
              <a:t>This has been transformed over the last summer into a Pre-School</a:t>
            </a:r>
            <a:endParaRPr/>
          </a:p>
          <a:p>
            <a:pPr indent="-298450" lvl="0" marL="457200" rtl="0" algn="l">
              <a:lnSpc>
                <a:spcPct val="100000"/>
              </a:lnSpc>
              <a:spcBef>
                <a:spcPts val="0"/>
              </a:spcBef>
              <a:spcAft>
                <a:spcPts val="0"/>
              </a:spcAft>
              <a:buSzPts val="1100"/>
              <a:buChar char="●"/>
            </a:pPr>
            <a:r>
              <a:rPr lang="en"/>
              <a:t>It is run by a qualified Teacher </a:t>
            </a:r>
            <a:endParaRPr/>
          </a:p>
          <a:p>
            <a:pPr indent="-298450" lvl="0" marL="457200" rtl="0" algn="l">
              <a:lnSpc>
                <a:spcPct val="100000"/>
              </a:lnSpc>
              <a:spcBef>
                <a:spcPts val="0"/>
              </a:spcBef>
              <a:spcAft>
                <a:spcPts val="0"/>
              </a:spcAft>
              <a:buSzPts val="1100"/>
              <a:buChar char="●"/>
            </a:pPr>
            <a:r>
              <a:rPr lang="en"/>
              <a:t>If you require afternoon provision, then this could be the approach for you</a:t>
            </a:r>
            <a:endParaRPr/>
          </a:p>
          <a:p>
            <a:pPr indent="-298450" lvl="0" marL="457200" rtl="0" algn="l">
              <a:lnSpc>
                <a:spcPct val="100000"/>
              </a:lnSpc>
              <a:spcBef>
                <a:spcPts val="0"/>
              </a:spcBef>
              <a:spcAft>
                <a:spcPts val="0"/>
              </a:spcAft>
              <a:buSzPts val="1100"/>
              <a:buChar char="●"/>
            </a:pPr>
            <a:r>
              <a:rPr lang="en"/>
              <a:t>The Pre School Staff come to the Nursery door and escort the children through the KS1 playground over to the Pre-School (the children will not have to leave the school premises in order to do this).</a:t>
            </a:r>
            <a:endParaRPr/>
          </a:p>
          <a:p>
            <a:pPr indent="-298450" lvl="0" marL="457200" rtl="0" algn="l">
              <a:lnSpc>
                <a:spcPct val="100000"/>
              </a:lnSpc>
              <a:spcBef>
                <a:spcPts val="0"/>
              </a:spcBef>
              <a:spcAft>
                <a:spcPts val="0"/>
              </a:spcAft>
              <a:buSzPts val="1100"/>
              <a:buChar char="●"/>
            </a:pPr>
            <a:r>
              <a:rPr lang="en"/>
              <a:t>I will show you this later on</a:t>
            </a:r>
            <a:endParaRPr/>
          </a:p>
        </p:txBody>
      </p:sp>
      <p:sp>
        <p:nvSpPr>
          <p:cNvPr id="266" name="Google Shape;266;g12854ede2f3_0_6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2854ede2f3_0_6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SzPts val="1100"/>
              <a:buChar char="●"/>
            </a:pPr>
            <a:r>
              <a:rPr lang="en"/>
              <a:t>As we are a Catholic School, prayer is a part of our day</a:t>
            </a:r>
            <a:endParaRPr/>
          </a:p>
          <a:p>
            <a:pPr indent="-298450" lvl="0" marL="457200" rtl="0" algn="l">
              <a:lnSpc>
                <a:spcPct val="100000"/>
              </a:lnSpc>
              <a:spcBef>
                <a:spcPts val="0"/>
              </a:spcBef>
              <a:spcAft>
                <a:spcPts val="0"/>
              </a:spcAft>
              <a:buSzPts val="1100"/>
              <a:buChar char="●"/>
            </a:pPr>
            <a:r>
              <a:rPr lang="en"/>
              <a:t>The children in Nursery pray two times a day (upon arrival and upon dismissal) they also learn how to make the sign of the cross </a:t>
            </a:r>
            <a:endParaRPr/>
          </a:p>
          <a:p>
            <a:pPr indent="-298450" lvl="0" marL="457200" rtl="0" algn="l">
              <a:lnSpc>
                <a:spcPct val="100000"/>
              </a:lnSpc>
              <a:spcBef>
                <a:spcPts val="0"/>
              </a:spcBef>
              <a:spcAft>
                <a:spcPts val="0"/>
              </a:spcAft>
              <a:buSzPts val="1100"/>
              <a:buChar char="●"/>
            </a:pPr>
            <a:r>
              <a:rPr lang="en"/>
              <a:t>The Children also take part in a RE lesson which could focus on our Catholic Faith but also different Faiths and different Cultures</a:t>
            </a:r>
            <a:endParaRPr/>
          </a:p>
        </p:txBody>
      </p:sp>
      <p:sp>
        <p:nvSpPr>
          <p:cNvPr id="276" name="Google Shape;276;g12854ede2f3_0_6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2854ede2f3_0_6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SzPts val="1100"/>
              <a:buChar char="●"/>
            </a:pPr>
            <a:r>
              <a:rPr lang="en"/>
              <a:t>One of the latest things we have introduced is Prayer Bear, which works a little like the typical class bear</a:t>
            </a:r>
            <a:endParaRPr/>
          </a:p>
        </p:txBody>
      </p:sp>
      <p:sp>
        <p:nvSpPr>
          <p:cNvPr id="298" name="Google Shape;298;g12854ede2f3_0_6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2854ede2f3_0_6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g12854ede2f3_0_6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2c905ea7a3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g12c905ea7a3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2c905ea7a3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7" name="Google Shape;337;g12c905ea7a3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2c905ea7a3_1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7" name="Google Shape;347;g12c905ea7a3_1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368c7b436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g1368c7b436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2c905ea7a3_1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 name="Google Shape;368;g12c905ea7a3_1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2c905ea7a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2c905ea7a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2854ede2f3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SzPts val="1100"/>
              <a:buChar char="●"/>
            </a:pPr>
            <a:r>
              <a:rPr lang="en"/>
              <a:t>We are a Catholic School so a part of our school ethos is instilling the Gospel Values within the children</a:t>
            </a:r>
            <a:endParaRPr/>
          </a:p>
          <a:p>
            <a:pPr indent="-298450" lvl="0" marL="457200" rtl="0" algn="l">
              <a:lnSpc>
                <a:spcPct val="100000"/>
              </a:lnSpc>
              <a:spcBef>
                <a:spcPts val="0"/>
              </a:spcBef>
              <a:spcAft>
                <a:spcPts val="0"/>
              </a:spcAft>
              <a:buSzPts val="1100"/>
              <a:buChar char="●"/>
            </a:pPr>
            <a:r>
              <a:rPr lang="en"/>
              <a:t>Despite having religious opportunities within our school days, I want to stress that it is not necessary for you/your children to follow the Catholic faith</a:t>
            </a:r>
            <a:endParaRPr/>
          </a:p>
          <a:p>
            <a:pPr indent="0" lvl="0" marL="0" rtl="0" algn="l">
              <a:lnSpc>
                <a:spcPct val="100000"/>
              </a:lnSpc>
              <a:spcBef>
                <a:spcPts val="0"/>
              </a:spcBef>
              <a:spcAft>
                <a:spcPts val="0"/>
              </a:spcAft>
              <a:buNone/>
            </a:pPr>
            <a:r>
              <a:t/>
            </a:r>
            <a:endParaRPr/>
          </a:p>
        </p:txBody>
      </p:sp>
      <p:sp>
        <p:nvSpPr>
          <p:cNvPr id="153" name="Google Shape;153;g12854ede2f3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2854ede2f3_0_7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
        <p:nvSpPr>
          <p:cNvPr id="164" name="Google Shape;164;g12854ede2f3_0_7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2854ede2f3_0_2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SzPts val="1100"/>
              <a:buChar char="●"/>
            </a:pPr>
            <a:r>
              <a:rPr lang="en"/>
              <a:t>Unlike children in the older years, the EYFS curriculum is very different</a:t>
            </a:r>
            <a:endParaRPr/>
          </a:p>
          <a:p>
            <a:pPr indent="-298450" lvl="0" marL="457200" rtl="0" algn="l">
              <a:lnSpc>
                <a:spcPct val="100000"/>
              </a:lnSpc>
              <a:spcBef>
                <a:spcPts val="0"/>
              </a:spcBef>
              <a:spcAft>
                <a:spcPts val="0"/>
              </a:spcAft>
              <a:buSzPts val="1100"/>
              <a:buChar char="●"/>
            </a:pPr>
            <a:r>
              <a:rPr lang="en"/>
              <a:t>We do not have subjects, instead we plan activities that link to 7 areas of learning; 3 Prime Areas and 4 Specific Areas</a:t>
            </a:r>
            <a:endParaRPr/>
          </a:p>
          <a:p>
            <a:pPr indent="-298450" lvl="0" marL="457200" rtl="0" algn="l">
              <a:lnSpc>
                <a:spcPct val="100000"/>
              </a:lnSpc>
              <a:spcBef>
                <a:spcPts val="0"/>
              </a:spcBef>
              <a:spcAft>
                <a:spcPts val="0"/>
              </a:spcAft>
              <a:buSzPts val="1100"/>
              <a:buChar char="●"/>
            </a:pPr>
            <a:r>
              <a:rPr lang="en"/>
              <a:t>It is the Prime Areas that are the fundamentals in order for the Specific Areas to work </a:t>
            </a:r>
            <a:endParaRPr/>
          </a:p>
          <a:p>
            <a:pPr indent="-298450" lvl="0" marL="457200" rtl="0" algn="l">
              <a:lnSpc>
                <a:spcPct val="100000"/>
              </a:lnSpc>
              <a:spcBef>
                <a:spcPts val="0"/>
              </a:spcBef>
              <a:spcAft>
                <a:spcPts val="0"/>
              </a:spcAft>
              <a:buSzPts val="1100"/>
              <a:buChar char="●"/>
            </a:pPr>
            <a:r>
              <a:rPr lang="en"/>
              <a:t>These areas essentially are similar to subjects (go through the links/what they entail)</a:t>
            </a:r>
            <a:endParaRPr/>
          </a:p>
        </p:txBody>
      </p:sp>
      <p:sp>
        <p:nvSpPr>
          <p:cNvPr id="180" name="Google Shape;180;g12854ede2f3_0_2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2854ede2f3_0_7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 name="Google Shape;191;g12854ede2f3_0_7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2854ede2f3_0_8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g12854ede2f3_0_8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2854ede2f3_0_3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SzPts val="1100"/>
              <a:buChar char="●"/>
            </a:pPr>
            <a:r>
              <a:rPr lang="en"/>
              <a:t>Before your child starts at our Nursery- we want to ensure that the transition to us is a smooth as possible</a:t>
            </a:r>
            <a:endParaRPr/>
          </a:p>
          <a:p>
            <a:pPr indent="-298450" lvl="0" marL="457200" rtl="0" algn="l">
              <a:lnSpc>
                <a:spcPct val="100000"/>
              </a:lnSpc>
              <a:spcBef>
                <a:spcPts val="0"/>
              </a:spcBef>
              <a:spcAft>
                <a:spcPts val="0"/>
              </a:spcAft>
              <a:buSzPts val="1100"/>
              <a:buChar char="●"/>
            </a:pPr>
            <a:r>
              <a:rPr lang="en"/>
              <a:t>In order for this to happen, we invite you as parents to meet with our staff in order to share some information about your child so that we have some prior information on them before they start</a:t>
            </a:r>
            <a:endParaRPr/>
          </a:p>
          <a:p>
            <a:pPr indent="-298450" lvl="0" marL="457200" rtl="0" algn="l">
              <a:lnSpc>
                <a:spcPct val="100000"/>
              </a:lnSpc>
              <a:spcBef>
                <a:spcPts val="0"/>
              </a:spcBef>
              <a:spcAft>
                <a:spcPts val="0"/>
              </a:spcAft>
              <a:buSzPts val="1100"/>
              <a:buChar char="●"/>
            </a:pPr>
            <a:r>
              <a:rPr lang="en"/>
              <a:t>Usually this would look like a home visit, but as the Pandemic has made this rather difficult and unrealistic, we have instead opted to inviting you and your child to our school.</a:t>
            </a:r>
            <a:endParaRPr/>
          </a:p>
          <a:p>
            <a:pPr indent="-298450" lvl="0" marL="457200" rtl="0" algn="l">
              <a:lnSpc>
                <a:spcPct val="100000"/>
              </a:lnSpc>
              <a:spcBef>
                <a:spcPts val="0"/>
              </a:spcBef>
              <a:spcAft>
                <a:spcPts val="0"/>
              </a:spcAft>
              <a:buSzPts val="1100"/>
              <a:buChar char="●"/>
            </a:pPr>
            <a:r>
              <a:rPr lang="en"/>
              <a:t>Here they can meet their teacher, explore the classroom and the outdoor area!</a:t>
            </a:r>
            <a:endParaRPr/>
          </a:p>
        </p:txBody>
      </p:sp>
      <p:sp>
        <p:nvSpPr>
          <p:cNvPr id="228" name="Google Shape;228;g12854ede2f3_0_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2854ede2f3_0_5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SzPts val="1100"/>
              <a:buChar char="●"/>
            </a:pPr>
            <a:r>
              <a:rPr lang="en"/>
              <a:t>One of the things we do to ensure good communication between EYFS staff and you as parents, is our use of Tapestry</a:t>
            </a:r>
            <a:endParaRPr/>
          </a:p>
          <a:p>
            <a:pPr indent="-298450" lvl="0" marL="457200" rtl="0" algn="l">
              <a:lnSpc>
                <a:spcPct val="100000"/>
              </a:lnSpc>
              <a:spcBef>
                <a:spcPts val="0"/>
              </a:spcBef>
              <a:spcAft>
                <a:spcPts val="0"/>
              </a:spcAft>
              <a:buSzPts val="1100"/>
              <a:buChar char="●"/>
            </a:pPr>
            <a:r>
              <a:rPr lang="en"/>
              <a:t>Tapestry is an online learning platform, where staff can upload videos/images of your child which can be shared with you at home</a:t>
            </a:r>
            <a:endParaRPr/>
          </a:p>
          <a:p>
            <a:pPr indent="-298450" lvl="0" marL="457200" rtl="0" algn="l">
              <a:lnSpc>
                <a:spcPct val="100000"/>
              </a:lnSpc>
              <a:spcBef>
                <a:spcPts val="0"/>
              </a:spcBef>
              <a:spcAft>
                <a:spcPts val="0"/>
              </a:spcAft>
              <a:buSzPts val="1100"/>
              <a:buChar char="●"/>
            </a:pPr>
            <a:r>
              <a:rPr lang="en"/>
              <a:t>We upload WOW moments of your child throughout the week which you at home can like and comment on- it essentially gives you an inside picture of what happened on that day!</a:t>
            </a:r>
            <a:endParaRPr/>
          </a:p>
          <a:p>
            <a:pPr indent="-298450" lvl="0" marL="457200" rtl="0" algn="l">
              <a:lnSpc>
                <a:spcPct val="100000"/>
              </a:lnSpc>
              <a:spcBef>
                <a:spcPts val="0"/>
              </a:spcBef>
              <a:spcAft>
                <a:spcPts val="0"/>
              </a:spcAft>
              <a:buSzPts val="1100"/>
              <a:buChar char="●"/>
            </a:pPr>
            <a:r>
              <a:rPr lang="en"/>
              <a:t>Additionally messages can be uploaded by staff or family for each other to see</a:t>
            </a:r>
            <a:endParaRPr/>
          </a:p>
          <a:p>
            <a:pPr indent="-298450" lvl="0" marL="457200" rtl="0" algn="l">
              <a:lnSpc>
                <a:spcPct val="100000"/>
              </a:lnSpc>
              <a:spcBef>
                <a:spcPts val="0"/>
              </a:spcBef>
              <a:spcAft>
                <a:spcPts val="0"/>
              </a:spcAft>
              <a:buSzPts val="1100"/>
              <a:buChar char="●"/>
            </a:pPr>
            <a:r>
              <a:rPr lang="en"/>
              <a:t>Another great use of it is sharing photos for show and tell- parents often upload posts to update us on their holiday whereabouts, which we can share with the other children in the class</a:t>
            </a:r>
            <a:endParaRPr/>
          </a:p>
        </p:txBody>
      </p:sp>
      <p:sp>
        <p:nvSpPr>
          <p:cNvPr id="238" name="Google Shape;238;g12854ede2f3_0_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2854ede2f3_0_7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SzPts val="1100"/>
              <a:buChar char="●"/>
            </a:pPr>
            <a:r>
              <a:t/>
            </a:r>
            <a:endParaRPr/>
          </a:p>
        </p:txBody>
      </p:sp>
      <p:sp>
        <p:nvSpPr>
          <p:cNvPr id="252" name="Google Shape;252;g12854ede2f3_0_7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8" name="Google Shape;58;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9" name="Google Shape;59;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2" name="Google Shape;62;p15"/>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63" name="Google Shape;63;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4" name="Google Shape;64;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5" name="Google Shape;65;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8" name="Google Shape;68;p1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9" name="Google Shape;69;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0" name="Google Shape;70;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1" name="Google Shape;71;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4" name="Google Shape;74;p17"/>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75" name="Google Shape;75;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6" name="Google Shape;76;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7" name="Google Shape;77;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0" name="Google Shape;80;p18"/>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1" name="Google Shape;81;p18"/>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2" name="Google Shape;82;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3" name="Google Shape;83;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4" name="Google Shape;84;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7" name="Google Shape;87;p19"/>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8" name="Google Shape;88;p19"/>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9" name="Google Shape;89;p19"/>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90" name="Google Shape;90;p19"/>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1" name="Google Shape;91;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2" name="Google Shape;92;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3" name="Google Shape;93;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6" name="Google Shape;96;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1" name="Google Shape;101;p2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8" name="Google Shape;108;p22"/>
          <p:cNvSpPr/>
          <p:nvPr>
            <p:ph idx="2" type="pic"/>
          </p:nvPr>
        </p:nvSpPr>
        <p:spPr>
          <a:xfrm>
            <a:off x="3887391" y="740569"/>
            <a:ext cx="4629300" cy="3655200"/>
          </a:xfrm>
          <a:prstGeom prst="rect">
            <a:avLst/>
          </a:prstGeom>
          <a:noFill/>
          <a:ln>
            <a:noFill/>
          </a:ln>
        </p:spPr>
      </p:sp>
      <p:sp>
        <p:nvSpPr>
          <p:cNvPr id="109" name="Google Shape;109;p22"/>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5.jpg"/><Relationship Id="rId11" Type="http://schemas.openxmlformats.org/officeDocument/2006/relationships/image" Target="../media/image1.jpg"/><Relationship Id="rId10" Type="http://schemas.openxmlformats.org/officeDocument/2006/relationships/image" Target="../media/image13.jpg"/><Relationship Id="rId9" Type="http://schemas.openxmlformats.org/officeDocument/2006/relationships/image" Target="../media/image17.jpg"/><Relationship Id="rId5" Type="http://schemas.openxmlformats.org/officeDocument/2006/relationships/image" Target="../media/image12.jpg"/><Relationship Id="rId6" Type="http://schemas.openxmlformats.org/officeDocument/2006/relationships/image" Target="../media/image8.jpg"/><Relationship Id="rId7" Type="http://schemas.openxmlformats.org/officeDocument/2006/relationships/image" Target="../media/image7.jpg"/><Relationship Id="rId8"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30.png"/><Relationship Id="rId6" Type="http://schemas.openxmlformats.org/officeDocument/2006/relationships/image" Target="../media/image29.png"/><Relationship Id="rId7" Type="http://schemas.openxmlformats.org/officeDocument/2006/relationships/image" Target="../media/image28.png"/><Relationship Id="rId8"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35.jpg"/><Relationship Id="rId5" Type="http://schemas.openxmlformats.org/officeDocument/2006/relationships/image" Target="../media/image3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6.png"/><Relationship Id="rId5"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6.png"/><Relationship Id="rId6"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jpg"/><Relationship Id="rId5" Type="http://schemas.openxmlformats.org/officeDocument/2006/relationships/image" Target="../media/image9.jpg"/><Relationship Id="rId6" Type="http://schemas.openxmlformats.org/officeDocument/2006/relationships/image" Target="../media/image14.jpg"/><Relationship Id="rId7"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5.jpg"/><Relationship Id="rId5" Type="http://schemas.openxmlformats.org/officeDocument/2006/relationships/image" Target="../media/image19.jpg"/><Relationship Id="rId6" Type="http://schemas.openxmlformats.org/officeDocument/2006/relationships/image" Target="../media/image18.jpg"/><Relationship Id="rId7" Type="http://schemas.openxmlformats.org/officeDocument/2006/relationships/image" Target="../media/image2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2.jpg"/><Relationship Id="rId5"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31.jpg"/><Relationship Id="rId5"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5"/>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30" name="Google Shape;130;p25"/>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131" name="Google Shape;131;p25"/>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132" name="Google Shape;132;p25"/>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133" name="Google Shape;133;p25"/>
          <p:cNvSpPr txBox="1"/>
          <p:nvPr/>
        </p:nvSpPr>
        <p:spPr>
          <a:xfrm>
            <a:off x="-1" y="1413038"/>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Comic Sans MS"/>
                <a:ea typeface="Comic Sans MS"/>
                <a:cs typeface="Comic Sans MS"/>
                <a:sym typeface="Comic Sans MS"/>
              </a:rPr>
              <a:t>Welcome Booklet for new Nursery</a:t>
            </a:r>
            <a:r>
              <a:rPr b="1" lang="en" sz="2400" u="sng">
                <a:solidFill>
                  <a:schemeClr val="dk1"/>
                </a:solidFill>
                <a:latin typeface="Comic Sans MS"/>
                <a:ea typeface="Comic Sans MS"/>
                <a:cs typeface="Comic Sans MS"/>
                <a:sym typeface="Comic Sans MS"/>
              </a:rPr>
              <a:t> </a:t>
            </a:r>
            <a:r>
              <a:rPr b="1" i="0" lang="en" sz="2400" u="sng" cap="none" strike="noStrike">
                <a:solidFill>
                  <a:schemeClr val="dk1"/>
                </a:solidFill>
                <a:latin typeface="Comic Sans MS"/>
                <a:ea typeface="Comic Sans MS"/>
                <a:cs typeface="Comic Sans MS"/>
                <a:sym typeface="Comic Sans MS"/>
              </a:rPr>
              <a:t>Children</a:t>
            </a:r>
            <a:endParaRPr b="0" i="0" sz="1100" u="none" cap="none" strike="noStrike">
              <a:solidFill>
                <a:srgbClr val="000000"/>
              </a:solidFill>
              <a:latin typeface="Arial"/>
              <a:ea typeface="Arial"/>
              <a:cs typeface="Arial"/>
              <a:sym typeface="Arial"/>
            </a:endParaRPr>
          </a:p>
        </p:txBody>
      </p:sp>
      <p:pic>
        <p:nvPicPr>
          <p:cNvPr id="134" name="Google Shape;134;p25"/>
          <p:cNvPicPr preferRelativeResize="0"/>
          <p:nvPr/>
        </p:nvPicPr>
        <p:blipFill rotWithShape="1">
          <a:blip r:embed="rId4">
            <a:alphaModFix/>
          </a:blip>
          <a:srcRect b="0" l="0" r="0" t="0"/>
          <a:stretch/>
        </p:blipFill>
        <p:spPr>
          <a:xfrm>
            <a:off x="2596910" y="3587637"/>
            <a:ext cx="1837345" cy="1378009"/>
          </a:xfrm>
          <a:prstGeom prst="rect">
            <a:avLst/>
          </a:prstGeom>
          <a:noFill/>
          <a:ln>
            <a:noFill/>
          </a:ln>
        </p:spPr>
      </p:pic>
      <p:pic>
        <p:nvPicPr>
          <p:cNvPr id="135" name="Google Shape;135;p25"/>
          <p:cNvPicPr preferRelativeResize="0"/>
          <p:nvPr/>
        </p:nvPicPr>
        <p:blipFill rotWithShape="1">
          <a:blip r:embed="rId5">
            <a:alphaModFix/>
          </a:blip>
          <a:srcRect b="0" l="0" r="0" t="0"/>
          <a:stretch/>
        </p:blipFill>
        <p:spPr>
          <a:xfrm>
            <a:off x="572566" y="2030624"/>
            <a:ext cx="1837345" cy="1378009"/>
          </a:xfrm>
          <a:prstGeom prst="rect">
            <a:avLst/>
          </a:prstGeom>
          <a:noFill/>
          <a:ln>
            <a:noFill/>
          </a:ln>
        </p:spPr>
      </p:pic>
      <p:pic>
        <p:nvPicPr>
          <p:cNvPr id="136" name="Google Shape;136;p25"/>
          <p:cNvPicPr preferRelativeResize="0"/>
          <p:nvPr/>
        </p:nvPicPr>
        <p:blipFill rotWithShape="1">
          <a:blip r:embed="rId6">
            <a:alphaModFix/>
          </a:blip>
          <a:srcRect b="0" l="0" r="0" t="0"/>
          <a:stretch/>
        </p:blipFill>
        <p:spPr>
          <a:xfrm>
            <a:off x="4621255" y="2030624"/>
            <a:ext cx="1837345" cy="1378009"/>
          </a:xfrm>
          <a:prstGeom prst="rect">
            <a:avLst/>
          </a:prstGeom>
          <a:noFill/>
          <a:ln>
            <a:noFill/>
          </a:ln>
        </p:spPr>
      </p:pic>
      <p:pic>
        <p:nvPicPr>
          <p:cNvPr id="137" name="Google Shape;137;p25"/>
          <p:cNvPicPr preferRelativeResize="0"/>
          <p:nvPr/>
        </p:nvPicPr>
        <p:blipFill rotWithShape="1">
          <a:blip r:embed="rId7">
            <a:alphaModFix/>
          </a:blip>
          <a:srcRect b="0" l="0" r="0" t="0"/>
          <a:stretch/>
        </p:blipFill>
        <p:spPr>
          <a:xfrm>
            <a:off x="572567" y="3587637"/>
            <a:ext cx="1837345" cy="1378009"/>
          </a:xfrm>
          <a:prstGeom prst="rect">
            <a:avLst/>
          </a:prstGeom>
          <a:noFill/>
          <a:ln>
            <a:noFill/>
          </a:ln>
        </p:spPr>
      </p:pic>
      <p:pic>
        <p:nvPicPr>
          <p:cNvPr id="138" name="Google Shape;138;p25"/>
          <p:cNvPicPr preferRelativeResize="0"/>
          <p:nvPr/>
        </p:nvPicPr>
        <p:blipFill rotWithShape="1">
          <a:blip r:embed="rId8">
            <a:alphaModFix/>
          </a:blip>
          <a:srcRect b="0" l="0" r="0" t="0"/>
          <a:stretch/>
        </p:blipFill>
        <p:spPr>
          <a:xfrm>
            <a:off x="4621252" y="3587637"/>
            <a:ext cx="1837344" cy="1378008"/>
          </a:xfrm>
          <a:prstGeom prst="rect">
            <a:avLst/>
          </a:prstGeom>
          <a:noFill/>
          <a:ln>
            <a:noFill/>
          </a:ln>
        </p:spPr>
      </p:pic>
      <p:pic>
        <p:nvPicPr>
          <p:cNvPr id="139" name="Google Shape;139;p25"/>
          <p:cNvPicPr preferRelativeResize="0"/>
          <p:nvPr/>
        </p:nvPicPr>
        <p:blipFill rotWithShape="1">
          <a:blip r:embed="rId9">
            <a:alphaModFix/>
          </a:blip>
          <a:srcRect b="0" l="0" r="0" t="0"/>
          <a:stretch/>
        </p:blipFill>
        <p:spPr>
          <a:xfrm>
            <a:off x="2596910" y="2030624"/>
            <a:ext cx="1837344" cy="1378008"/>
          </a:xfrm>
          <a:prstGeom prst="rect">
            <a:avLst/>
          </a:prstGeom>
          <a:noFill/>
          <a:ln>
            <a:noFill/>
          </a:ln>
        </p:spPr>
      </p:pic>
      <p:pic>
        <p:nvPicPr>
          <p:cNvPr id="140" name="Google Shape;140;p25"/>
          <p:cNvPicPr preferRelativeResize="0"/>
          <p:nvPr/>
        </p:nvPicPr>
        <p:blipFill rotWithShape="1">
          <a:blip r:embed="rId10">
            <a:alphaModFix/>
          </a:blip>
          <a:srcRect b="0" l="0" r="0" t="0"/>
          <a:stretch/>
        </p:blipFill>
        <p:spPr>
          <a:xfrm>
            <a:off x="6645595" y="3587636"/>
            <a:ext cx="1835843" cy="1376882"/>
          </a:xfrm>
          <a:prstGeom prst="rect">
            <a:avLst/>
          </a:prstGeom>
          <a:noFill/>
          <a:ln>
            <a:noFill/>
          </a:ln>
        </p:spPr>
      </p:pic>
      <p:pic>
        <p:nvPicPr>
          <p:cNvPr id="141" name="Google Shape;141;p25"/>
          <p:cNvPicPr preferRelativeResize="0"/>
          <p:nvPr/>
        </p:nvPicPr>
        <p:blipFill rotWithShape="1">
          <a:blip r:embed="rId11">
            <a:alphaModFix/>
          </a:blip>
          <a:srcRect b="0" l="0" r="0" t="0"/>
          <a:stretch/>
        </p:blipFill>
        <p:spPr>
          <a:xfrm>
            <a:off x="6645599" y="2031750"/>
            <a:ext cx="1835845" cy="1376884"/>
          </a:xfrm>
          <a:prstGeom prst="rect">
            <a:avLst/>
          </a:prstGeom>
          <a:noFill/>
          <a:ln>
            <a:noFill/>
          </a:ln>
        </p:spPr>
      </p:pic>
      <p:sp>
        <p:nvSpPr>
          <p:cNvPr id="142" name="Google Shape;142;p25"/>
          <p:cNvSpPr txBox="1"/>
          <p:nvPr/>
        </p:nvSpPr>
        <p:spPr>
          <a:xfrm>
            <a:off x="704923" y="4645689"/>
            <a:ext cx="14901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Writing Words</a:t>
            </a:r>
            <a:endParaRPr b="0" i="0" sz="1100" u="none" cap="none" strike="noStrike">
              <a:solidFill>
                <a:srgbClr val="000000"/>
              </a:solidFill>
              <a:latin typeface="Arial"/>
              <a:ea typeface="Arial"/>
              <a:cs typeface="Arial"/>
              <a:sym typeface="Arial"/>
            </a:endParaRPr>
          </a:p>
        </p:txBody>
      </p:sp>
      <p:sp>
        <p:nvSpPr>
          <p:cNvPr id="143" name="Google Shape;143;p25"/>
          <p:cNvSpPr txBox="1"/>
          <p:nvPr/>
        </p:nvSpPr>
        <p:spPr>
          <a:xfrm>
            <a:off x="704923" y="3106946"/>
            <a:ext cx="14901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Birthday Tea Party</a:t>
            </a:r>
            <a:endParaRPr b="0" i="0" sz="1100" u="none" cap="none" strike="noStrike">
              <a:solidFill>
                <a:srgbClr val="000000"/>
              </a:solidFill>
              <a:latin typeface="Arial"/>
              <a:ea typeface="Arial"/>
              <a:cs typeface="Arial"/>
              <a:sym typeface="Arial"/>
            </a:endParaRPr>
          </a:p>
        </p:txBody>
      </p:sp>
      <p:sp>
        <p:nvSpPr>
          <p:cNvPr id="144" name="Google Shape;144;p25"/>
          <p:cNvSpPr txBox="1"/>
          <p:nvPr/>
        </p:nvSpPr>
        <p:spPr>
          <a:xfrm>
            <a:off x="2770642" y="4660426"/>
            <a:ext cx="14901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Messy Play!</a:t>
            </a:r>
            <a:endParaRPr b="0" i="0" sz="1100" u="none" cap="none" strike="noStrike">
              <a:solidFill>
                <a:srgbClr val="000000"/>
              </a:solidFill>
              <a:latin typeface="Arial"/>
              <a:ea typeface="Arial"/>
              <a:cs typeface="Arial"/>
              <a:sym typeface="Arial"/>
            </a:endParaRPr>
          </a:p>
        </p:txBody>
      </p:sp>
      <p:sp>
        <p:nvSpPr>
          <p:cNvPr id="145" name="Google Shape;145;p25"/>
          <p:cNvSpPr txBox="1"/>
          <p:nvPr/>
        </p:nvSpPr>
        <p:spPr>
          <a:xfrm>
            <a:off x="2770640" y="3099578"/>
            <a:ext cx="14901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Football World Cup</a:t>
            </a:r>
            <a:endParaRPr b="0" i="0" sz="1100" u="none" cap="none" strike="noStrike">
              <a:solidFill>
                <a:srgbClr val="000000"/>
              </a:solidFill>
              <a:latin typeface="Arial"/>
              <a:ea typeface="Arial"/>
              <a:cs typeface="Arial"/>
              <a:sym typeface="Arial"/>
            </a:endParaRPr>
          </a:p>
        </p:txBody>
      </p:sp>
      <p:sp>
        <p:nvSpPr>
          <p:cNvPr id="146" name="Google Shape;146;p25"/>
          <p:cNvSpPr txBox="1"/>
          <p:nvPr/>
        </p:nvSpPr>
        <p:spPr>
          <a:xfrm>
            <a:off x="4794983" y="3099578"/>
            <a:ext cx="14901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PE Lessons</a:t>
            </a:r>
            <a:endParaRPr b="0" i="0" sz="1100" u="none" cap="none" strike="noStrike">
              <a:solidFill>
                <a:srgbClr val="000000"/>
              </a:solidFill>
              <a:latin typeface="Arial"/>
              <a:ea typeface="Arial"/>
              <a:cs typeface="Arial"/>
              <a:sym typeface="Arial"/>
            </a:endParaRPr>
          </a:p>
        </p:txBody>
      </p:sp>
      <p:sp>
        <p:nvSpPr>
          <p:cNvPr id="147" name="Google Shape;147;p25"/>
          <p:cNvSpPr txBox="1"/>
          <p:nvPr/>
        </p:nvSpPr>
        <p:spPr>
          <a:xfrm>
            <a:off x="4794983" y="4665845"/>
            <a:ext cx="14901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Minibeast Role Play</a:t>
            </a:r>
            <a:endParaRPr b="0" i="0" sz="1100" u="none" cap="none" strike="noStrike">
              <a:solidFill>
                <a:srgbClr val="000000"/>
              </a:solidFill>
              <a:latin typeface="Arial"/>
              <a:ea typeface="Arial"/>
              <a:cs typeface="Arial"/>
              <a:sym typeface="Arial"/>
            </a:endParaRPr>
          </a:p>
        </p:txBody>
      </p:sp>
      <p:sp>
        <p:nvSpPr>
          <p:cNvPr id="148" name="Google Shape;148;p25"/>
          <p:cNvSpPr txBox="1"/>
          <p:nvPr/>
        </p:nvSpPr>
        <p:spPr>
          <a:xfrm>
            <a:off x="6818574" y="3106946"/>
            <a:ext cx="14901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Sharing Stories</a:t>
            </a:r>
            <a:endParaRPr b="0" i="0" sz="1100" u="none" cap="none" strike="noStrike">
              <a:solidFill>
                <a:srgbClr val="000000"/>
              </a:solidFill>
              <a:latin typeface="Arial"/>
              <a:ea typeface="Arial"/>
              <a:cs typeface="Arial"/>
              <a:sym typeface="Arial"/>
            </a:endParaRPr>
          </a:p>
        </p:txBody>
      </p:sp>
      <p:sp>
        <p:nvSpPr>
          <p:cNvPr id="149" name="Google Shape;149;p25"/>
          <p:cNvSpPr txBox="1"/>
          <p:nvPr/>
        </p:nvSpPr>
        <p:spPr>
          <a:xfrm>
            <a:off x="6818573" y="4665845"/>
            <a:ext cx="14901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Diwali ‘Diya’ Lamps</a:t>
            </a:r>
            <a:endParaRPr b="0" i="0" sz="1100" u="none" cap="none" strike="noStrike">
              <a:solidFill>
                <a:srgbClr val="000000"/>
              </a:solidFill>
              <a:latin typeface="Arial"/>
              <a:ea typeface="Arial"/>
              <a:cs typeface="Arial"/>
              <a:sym typeface="Arial"/>
            </a:endParaRPr>
          </a:p>
        </p:txBody>
      </p:sp>
      <p:sp>
        <p:nvSpPr>
          <p:cNvPr id="150" name="Google Shape;150;p25"/>
          <p:cNvSpPr txBox="1"/>
          <p:nvPr/>
        </p:nvSpPr>
        <p:spPr>
          <a:xfrm>
            <a:off x="7902723" y="68914"/>
            <a:ext cx="1241400" cy="192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omic Sans MS"/>
                <a:ea typeface="Comic Sans MS"/>
                <a:cs typeface="Comic Sans MS"/>
                <a:sym typeface="Comic Sans MS"/>
              </a:rPr>
              <a:t>2022-2023</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4"/>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69" name="Google Shape;269;p34"/>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270" name="Google Shape;270;p34"/>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271" name="Google Shape;271;p34"/>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272" name="Google Shape;272;p34"/>
          <p:cNvSpPr txBox="1"/>
          <p:nvPr/>
        </p:nvSpPr>
        <p:spPr>
          <a:xfrm>
            <a:off x="0" y="1474150"/>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Comic Sans MS"/>
                <a:ea typeface="Comic Sans MS"/>
                <a:cs typeface="Comic Sans MS"/>
                <a:sym typeface="Comic Sans MS"/>
              </a:rPr>
              <a:t>The Village Pre School</a:t>
            </a:r>
            <a:endParaRPr b="0" i="0" sz="1100" u="none" cap="none" strike="noStrike">
              <a:solidFill>
                <a:srgbClr val="000000"/>
              </a:solidFill>
              <a:latin typeface="Arial"/>
              <a:ea typeface="Arial"/>
              <a:cs typeface="Arial"/>
              <a:sym typeface="Arial"/>
            </a:endParaRPr>
          </a:p>
        </p:txBody>
      </p:sp>
      <p:sp>
        <p:nvSpPr>
          <p:cNvPr id="273" name="Google Shape;273;p34"/>
          <p:cNvSpPr/>
          <p:nvPr/>
        </p:nvSpPr>
        <p:spPr>
          <a:xfrm>
            <a:off x="538385" y="2073536"/>
            <a:ext cx="7973400" cy="996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omic Sans MS"/>
                <a:ea typeface="Comic Sans MS"/>
                <a:cs typeface="Comic Sans MS"/>
                <a:sym typeface="Comic Sans MS"/>
              </a:rPr>
              <a:t>The Village Pre-School is run from the old Nursery on our premises.  They take children from the age of 2 upwards.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000000"/>
              </a:buClr>
              <a:buSzPts val="1400"/>
              <a:buFont typeface="Arial"/>
              <a:buNone/>
            </a:pPr>
            <a:r>
              <a:rPr b="0" i="0" lang="en" sz="1400" u="none" cap="none" strike="noStrike">
                <a:solidFill>
                  <a:srgbClr val="000000"/>
                </a:solidFill>
                <a:latin typeface="Comic Sans MS"/>
                <a:ea typeface="Comic Sans MS"/>
                <a:cs typeface="Comic Sans MS"/>
                <a:sym typeface="Comic Sans MS"/>
              </a:rPr>
              <a:t>They will collect children in our current nursery for afternoon provision for those families wanting to use the 30 hrs childcare provision.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5"/>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79" name="Google Shape;279;p35"/>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280" name="Google Shape;280;p35"/>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281" name="Google Shape;281;p35"/>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282" name="Google Shape;282;p35"/>
          <p:cNvSpPr txBox="1"/>
          <p:nvPr/>
        </p:nvSpPr>
        <p:spPr>
          <a:xfrm>
            <a:off x="0" y="1474150"/>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Comic Sans MS"/>
                <a:ea typeface="Comic Sans MS"/>
                <a:cs typeface="Comic Sans MS"/>
                <a:sym typeface="Comic Sans MS"/>
              </a:rPr>
              <a:t>Praying at School</a:t>
            </a:r>
            <a:endParaRPr b="0" i="0" sz="1100" u="none" cap="none" strike="noStrike">
              <a:solidFill>
                <a:srgbClr val="000000"/>
              </a:solidFill>
              <a:latin typeface="Arial"/>
              <a:ea typeface="Arial"/>
              <a:cs typeface="Arial"/>
              <a:sym typeface="Arial"/>
            </a:endParaRPr>
          </a:p>
        </p:txBody>
      </p:sp>
      <p:sp>
        <p:nvSpPr>
          <p:cNvPr id="283" name="Google Shape;283;p35"/>
          <p:cNvSpPr/>
          <p:nvPr/>
        </p:nvSpPr>
        <p:spPr>
          <a:xfrm>
            <a:off x="173008" y="2036063"/>
            <a:ext cx="6614700" cy="900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omic Sans MS"/>
                <a:ea typeface="Comic Sans MS"/>
                <a:cs typeface="Comic Sans MS"/>
                <a:sym typeface="Comic Sans MS"/>
              </a:rPr>
              <a:t>Prayer is a very important part of our curriculum and in Nursery we teach one  RE lesson each week. We also have a weekly reflection time, where the children get to join in with a group prayer session or learn about different stories from the Bible.</a:t>
            </a:r>
            <a:endParaRPr b="0" i="0" sz="1100" u="none" cap="none" strike="noStrike">
              <a:solidFill>
                <a:srgbClr val="000000"/>
              </a:solidFill>
              <a:latin typeface="Arial"/>
              <a:ea typeface="Arial"/>
              <a:cs typeface="Arial"/>
              <a:sym typeface="Arial"/>
            </a:endParaRPr>
          </a:p>
        </p:txBody>
      </p:sp>
      <p:sp>
        <p:nvSpPr>
          <p:cNvPr id="284" name="Google Shape;284;p35"/>
          <p:cNvSpPr txBox="1"/>
          <p:nvPr/>
        </p:nvSpPr>
        <p:spPr>
          <a:xfrm>
            <a:off x="7160797" y="3059641"/>
            <a:ext cx="1703400" cy="2008800"/>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1" i="0" lang="en" sz="900" u="sng" cap="none" strike="noStrike">
                <a:solidFill>
                  <a:schemeClr val="dk1"/>
                </a:solidFill>
                <a:latin typeface="Comic Sans MS"/>
                <a:ea typeface="Comic Sans MS"/>
                <a:cs typeface="Comic Sans MS"/>
                <a:sym typeface="Comic Sans MS"/>
              </a:rPr>
              <a:t>End of Day Prayer</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omic Sans MS"/>
                <a:ea typeface="Comic Sans MS"/>
                <a:cs typeface="Comic Sans MS"/>
                <a:sym typeface="Comic Sans MS"/>
              </a:rPr>
              <a:t>God our Father</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omic Sans MS"/>
                <a:ea typeface="Comic Sans MS"/>
                <a:cs typeface="Comic Sans MS"/>
                <a:sym typeface="Comic Sans MS"/>
              </a:rPr>
              <a:t>I have come to say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omic Sans MS"/>
                <a:ea typeface="Comic Sans MS"/>
                <a:cs typeface="Comic Sans MS"/>
                <a:sym typeface="Comic Sans MS"/>
              </a:rPr>
              <a:t>Thank you for your love today.</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omic Sans MS"/>
                <a:ea typeface="Comic Sans MS"/>
                <a:cs typeface="Comic Sans MS"/>
                <a:sym typeface="Comic Sans MS"/>
              </a:rPr>
              <a:t>Thank you for my family and all the friends you give to me.</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omic Sans MS"/>
                <a:ea typeface="Comic Sans MS"/>
                <a:cs typeface="Comic Sans MS"/>
                <a:sym typeface="Comic Sans MS"/>
              </a:rPr>
              <a:t>Guard me in the dark of night and in the morning send your light.</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omic Sans MS"/>
                <a:ea typeface="Comic Sans MS"/>
                <a:cs typeface="Comic Sans MS"/>
                <a:sym typeface="Comic Sans MS"/>
              </a:rPr>
              <a:t>Amen.</a:t>
            </a:r>
            <a:endParaRPr b="0" i="0" sz="1100" u="none" cap="none" strike="noStrike">
              <a:solidFill>
                <a:srgbClr val="000000"/>
              </a:solidFill>
              <a:latin typeface="Arial"/>
              <a:ea typeface="Arial"/>
              <a:cs typeface="Arial"/>
              <a:sym typeface="Arial"/>
            </a:endParaRPr>
          </a:p>
        </p:txBody>
      </p:sp>
      <p:sp>
        <p:nvSpPr>
          <p:cNvPr id="285" name="Google Shape;285;p35"/>
          <p:cNvSpPr txBox="1"/>
          <p:nvPr/>
        </p:nvSpPr>
        <p:spPr>
          <a:xfrm>
            <a:off x="7160796" y="1356737"/>
            <a:ext cx="1703400" cy="1454700"/>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1" i="0" lang="en" sz="900" u="sng" cap="none" strike="noStrike">
                <a:solidFill>
                  <a:schemeClr val="dk1"/>
                </a:solidFill>
                <a:latin typeface="Comic Sans MS"/>
                <a:ea typeface="Comic Sans MS"/>
                <a:cs typeface="Comic Sans MS"/>
                <a:sym typeface="Comic Sans MS"/>
              </a:rPr>
              <a:t>Morning Prayer</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omic Sans MS"/>
                <a:ea typeface="Comic Sans MS"/>
                <a:cs typeface="Comic Sans MS"/>
                <a:sym typeface="Comic Sans MS"/>
              </a:rPr>
              <a:t>Oh my God, you love me,</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omic Sans MS"/>
                <a:ea typeface="Comic Sans MS"/>
                <a:cs typeface="Comic Sans MS"/>
                <a:sym typeface="Comic Sans MS"/>
              </a:rPr>
              <a:t>You are with me night and day.</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omic Sans MS"/>
                <a:ea typeface="Comic Sans MS"/>
                <a:cs typeface="Comic Sans MS"/>
                <a:sym typeface="Comic Sans MS"/>
              </a:rPr>
              <a:t>I want to love you always in all I do and say.</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omic Sans MS"/>
                <a:ea typeface="Comic Sans MS"/>
                <a:cs typeface="Comic Sans MS"/>
                <a:sym typeface="Comic Sans MS"/>
              </a:rPr>
              <a:t>I’ll try to please you, Father, bless me through the day.</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omic Sans MS"/>
                <a:ea typeface="Comic Sans MS"/>
                <a:cs typeface="Comic Sans MS"/>
                <a:sym typeface="Comic Sans MS"/>
              </a:rPr>
              <a:t>Amen.</a:t>
            </a:r>
            <a:endParaRPr b="0" i="0" sz="1100" u="none" cap="none" strike="noStrike">
              <a:solidFill>
                <a:srgbClr val="000000"/>
              </a:solidFill>
              <a:latin typeface="Arial"/>
              <a:ea typeface="Arial"/>
              <a:cs typeface="Arial"/>
              <a:sym typeface="Arial"/>
            </a:endParaRPr>
          </a:p>
        </p:txBody>
      </p:sp>
      <p:pic>
        <p:nvPicPr>
          <p:cNvPr id="286" name="Google Shape;286;p35"/>
          <p:cNvPicPr preferRelativeResize="0"/>
          <p:nvPr/>
        </p:nvPicPr>
        <p:blipFill rotWithShape="1">
          <a:blip r:embed="rId4">
            <a:alphaModFix/>
          </a:blip>
          <a:srcRect b="0" l="0" r="0" t="0"/>
          <a:stretch/>
        </p:blipFill>
        <p:spPr>
          <a:xfrm>
            <a:off x="279876" y="3162071"/>
            <a:ext cx="993493" cy="1329992"/>
          </a:xfrm>
          <a:prstGeom prst="rect">
            <a:avLst/>
          </a:prstGeom>
          <a:noFill/>
          <a:ln>
            <a:noFill/>
          </a:ln>
        </p:spPr>
      </p:pic>
      <p:pic>
        <p:nvPicPr>
          <p:cNvPr id="287" name="Google Shape;287;p35"/>
          <p:cNvPicPr preferRelativeResize="0"/>
          <p:nvPr/>
        </p:nvPicPr>
        <p:blipFill rotWithShape="1">
          <a:blip r:embed="rId5">
            <a:alphaModFix/>
          </a:blip>
          <a:srcRect b="0" l="0" r="0" t="0"/>
          <a:stretch/>
        </p:blipFill>
        <p:spPr>
          <a:xfrm>
            <a:off x="1646669" y="3162071"/>
            <a:ext cx="993493" cy="1329992"/>
          </a:xfrm>
          <a:prstGeom prst="rect">
            <a:avLst/>
          </a:prstGeom>
          <a:noFill/>
          <a:ln>
            <a:noFill/>
          </a:ln>
        </p:spPr>
      </p:pic>
      <p:pic>
        <p:nvPicPr>
          <p:cNvPr id="288" name="Google Shape;288;p35"/>
          <p:cNvPicPr preferRelativeResize="0"/>
          <p:nvPr/>
        </p:nvPicPr>
        <p:blipFill rotWithShape="1">
          <a:blip r:embed="rId6">
            <a:alphaModFix/>
          </a:blip>
          <a:srcRect b="0" l="0" r="0" t="0"/>
          <a:stretch/>
        </p:blipFill>
        <p:spPr>
          <a:xfrm>
            <a:off x="4457167" y="3162073"/>
            <a:ext cx="993493" cy="1329992"/>
          </a:xfrm>
          <a:prstGeom prst="rect">
            <a:avLst/>
          </a:prstGeom>
          <a:noFill/>
          <a:ln>
            <a:noFill/>
          </a:ln>
        </p:spPr>
      </p:pic>
      <p:pic>
        <p:nvPicPr>
          <p:cNvPr id="289" name="Google Shape;289;p35"/>
          <p:cNvPicPr preferRelativeResize="0"/>
          <p:nvPr/>
        </p:nvPicPr>
        <p:blipFill rotWithShape="1">
          <a:blip r:embed="rId7">
            <a:alphaModFix/>
          </a:blip>
          <a:srcRect b="0" l="0" r="0" t="0"/>
          <a:stretch/>
        </p:blipFill>
        <p:spPr>
          <a:xfrm>
            <a:off x="3064736" y="3162071"/>
            <a:ext cx="993493" cy="1329992"/>
          </a:xfrm>
          <a:prstGeom prst="rect">
            <a:avLst/>
          </a:prstGeom>
          <a:noFill/>
          <a:ln>
            <a:noFill/>
          </a:ln>
        </p:spPr>
      </p:pic>
      <p:pic>
        <p:nvPicPr>
          <p:cNvPr id="290" name="Google Shape;290;p35"/>
          <p:cNvPicPr preferRelativeResize="0"/>
          <p:nvPr/>
        </p:nvPicPr>
        <p:blipFill rotWithShape="1">
          <a:blip r:embed="rId8">
            <a:alphaModFix/>
          </a:blip>
          <a:srcRect b="0" l="0" r="0" t="0"/>
          <a:stretch/>
        </p:blipFill>
        <p:spPr>
          <a:xfrm>
            <a:off x="5849597" y="3155781"/>
            <a:ext cx="993493" cy="1329992"/>
          </a:xfrm>
          <a:prstGeom prst="rect">
            <a:avLst/>
          </a:prstGeom>
          <a:noFill/>
          <a:ln>
            <a:noFill/>
          </a:ln>
        </p:spPr>
      </p:pic>
      <p:sp>
        <p:nvSpPr>
          <p:cNvPr id="291" name="Google Shape;291;p35"/>
          <p:cNvSpPr txBox="1"/>
          <p:nvPr/>
        </p:nvSpPr>
        <p:spPr>
          <a:xfrm>
            <a:off x="329537" y="4575280"/>
            <a:ext cx="794700" cy="315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1" lang="en" sz="800" u="none" cap="none" strike="noStrike">
                <a:solidFill>
                  <a:schemeClr val="dk1"/>
                </a:solidFill>
                <a:latin typeface="Comic Sans MS"/>
                <a:ea typeface="Comic Sans MS"/>
                <a:cs typeface="Comic Sans MS"/>
                <a:sym typeface="Comic Sans MS"/>
              </a:rPr>
              <a:t>In the name of the Father</a:t>
            </a:r>
            <a:endParaRPr b="0" i="0" sz="1100" u="none" cap="none" strike="noStrike">
              <a:solidFill>
                <a:srgbClr val="000000"/>
              </a:solidFill>
              <a:latin typeface="Arial"/>
              <a:ea typeface="Arial"/>
              <a:cs typeface="Arial"/>
              <a:sym typeface="Arial"/>
            </a:endParaRPr>
          </a:p>
        </p:txBody>
      </p:sp>
      <p:sp>
        <p:nvSpPr>
          <p:cNvPr id="292" name="Google Shape;292;p35"/>
          <p:cNvSpPr txBox="1"/>
          <p:nvPr/>
        </p:nvSpPr>
        <p:spPr>
          <a:xfrm>
            <a:off x="5946240" y="4575280"/>
            <a:ext cx="794700" cy="192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1" lang="en" sz="800" u="none" cap="none" strike="noStrike">
                <a:solidFill>
                  <a:schemeClr val="dk1"/>
                </a:solidFill>
                <a:latin typeface="Comic Sans MS"/>
                <a:ea typeface="Comic Sans MS"/>
                <a:cs typeface="Comic Sans MS"/>
                <a:sym typeface="Comic Sans MS"/>
              </a:rPr>
              <a:t>Amen.</a:t>
            </a:r>
            <a:endParaRPr b="0" i="0" sz="1100" u="none" cap="none" strike="noStrike">
              <a:solidFill>
                <a:srgbClr val="000000"/>
              </a:solidFill>
              <a:latin typeface="Arial"/>
              <a:ea typeface="Arial"/>
              <a:cs typeface="Arial"/>
              <a:sym typeface="Arial"/>
            </a:endParaRPr>
          </a:p>
        </p:txBody>
      </p:sp>
      <p:sp>
        <p:nvSpPr>
          <p:cNvPr id="293" name="Google Shape;293;p35"/>
          <p:cNvSpPr txBox="1"/>
          <p:nvPr/>
        </p:nvSpPr>
        <p:spPr>
          <a:xfrm>
            <a:off x="4556533" y="4607324"/>
            <a:ext cx="794700" cy="192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1" lang="en" sz="800" u="none" cap="none" strike="noStrike">
                <a:solidFill>
                  <a:schemeClr val="dk1"/>
                </a:solidFill>
                <a:latin typeface="Comic Sans MS"/>
                <a:ea typeface="Comic Sans MS"/>
                <a:cs typeface="Comic Sans MS"/>
                <a:sym typeface="Comic Sans MS"/>
              </a:rPr>
              <a:t>Spirit</a:t>
            </a:r>
            <a:endParaRPr b="0" i="0" sz="1100" u="none" cap="none" strike="noStrike">
              <a:solidFill>
                <a:srgbClr val="000000"/>
              </a:solidFill>
              <a:latin typeface="Arial"/>
              <a:ea typeface="Arial"/>
              <a:cs typeface="Arial"/>
              <a:sym typeface="Arial"/>
            </a:endParaRPr>
          </a:p>
        </p:txBody>
      </p:sp>
      <p:sp>
        <p:nvSpPr>
          <p:cNvPr id="294" name="Google Shape;294;p35"/>
          <p:cNvSpPr txBox="1"/>
          <p:nvPr/>
        </p:nvSpPr>
        <p:spPr>
          <a:xfrm>
            <a:off x="3161507" y="4575280"/>
            <a:ext cx="794700" cy="315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1" lang="en" sz="800" u="none" cap="none" strike="noStrike">
                <a:solidFill>
                  <a:schemeClr val="dk1"/>
                </a:solidFill>
                <a:latin typeface="Comic Sans MS"/>
                <a:ea typeface="Comic Sans MS"/>
                <a:cs typeface="Comic Sans MS"/>
                <a:sym typeface="Comic Sans MS"/>
              </a:rPr>
              <a:t>And of the Holy</a:t>
            </a:r>
            <a:endParaRPr b="0" i="0" sz="1100" u="none" cap="none" strike="noStrike">
              <a:solidFill>
                <a:srgbClr val="000000"/>
              </a:solidFill>
              <a:latin typeface="Arial"/>
              <a:ea typeface="Arial"/>
              <a:cs typeface="Arial"/>
              <a:sym typeface="Arial"/>
            </a:endParaRPr>
          </a:p>
        </p:txBody>
      </p:sp>
      <p:sp>
        <p:nvSpPr>
          <p:cNvPr id="295" name="Google Shape;295;p35"/>
          <p:cNvSpPr txBox="1"/>
          <p:nvPr/>
        </p:nvSpPr>
        <p:spPr>
          <a:xfrm>
            <a:off x="1686021" y="4575280"/>
            <a:ext cx="794700" cy="315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1" lang="en" sz="800" u="none" cap="none" strike="noStrike">
                <a:solidFill>
                  <a:schemeClr val="dk1"/>
                </a:solidFill>
                <a:latin typeface="Comic Sans MS"/>
                <a:ea typeface="Comic Sans MS"/>
                <a:cs typeface="Comic Sans MS"/>
                <a:sym typeface="Comic Sans MS"/>
              </a:rPr>
              <a:t>And of the Son</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6"/>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01" name="Google Shape;301;p36"/>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302" name="Google Shape;302;p36"/>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303" name="Google Shape;303;p36"/>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304" name="Google Shape;304;p36"/>
          <p:cNvSpPr txBox="1"/>
          <p:nvPr/>
        </p:nvSpPr>
        <p:spPr>
          <a:xfrm>
            <a:off x="0" y="1474150"/>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Comic Sans MS"/>
                <a:ea typeface="Comic Sans MS"/>
                <a:cs typeface="Comic Sans MS"/>
                <a:sym typeface="Comic Sans MS"/>
              </a:rPr>
              <a:t>Prayer Bear</a:t>
            </a:r>
            <a:endParaRPr b="0" i="0" sz="1100" u="none" cap="none" strike="noStrike">
              <a:solidFill>
                <a:srgbClr val="000000"/>
              </a:solidFill>
              <a:latin typeface="Arial"/>
              <a:ea typeface="Arial"/>
              <a:cs typeface="Arial"/>
              <a:sym typeface="Arial"/>
            </a:endParaRPr>
          </a:p>
        </p:txBody>
      </p:sp>
      <p:sp>
        <p:nvSpPr>
          <p:cNvPr id="305" name="Google Shape;305;p36"/>
          <p:cNvSpPr/>
          <p:nvPr/>
        </p:nvSpPr>
        <p:spPr>
          <a:xfrm>
            <a:off x="3011324" y="2064011"/>
            <a:ext cx="3121500" cy="2562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omic Sans MS"/>
                <a:ea typeface="Comic Sans MS"/>
                <a:cs typeface="Comic Sans MS"/>
                <a:sym typeface="Comic Sans MS"/>
              </a:rPr>
              <a:t>The lower classes in the school have each been allocated a ‘Prayer Bear’. Prayer Bear gets to go home with a different child every week.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omic Sans MS"/>
                <a:ea typeface="Comic Sans MS"/>
                <a:cs typeface="Comic Sans MS"/>
                <a:sym typeface="Comic Sans MS"/>
              </a:rPr>
              <a:t>Prayer Bear has its very own belongings, including a prayer book, where the children can draw pictures of people they want to pray for with the support of their family members. This is then shared with the class, before given to the next child.</a:t>
            </a:r>
            <a:endParaRPr b="0" i="0" sz="1100" u="none" cap="none" strike="noStrike">
              <a:solidFill>
                <a:srgbClr val="000000"/>
              </a:solidFill>
              <a:latin typeface="Arial"/>
              <a:ea typeface="Arial"/>
              <a:cs typeface="Arial"/>
              <a:sym typeface="Arial"/>
            </a:endParaRPr>
          </a:p>
        </p:txBody>
      </p:sp>
      <p:pic>
        <p:nvPicPr>
          <p:cNvPr id="306" name="Google Shape;306;p36"/>
          <p:cNvPicPr preferRelativeResize="0"/>
          <p:nvPr/>
        </p:nvPicPr>
        <p:blipFill rotWithShape="1">
          <a:blip r:embed="rId4">
            <a:alphaModFix/>
          </a:blip>
          <a:srcRect b="0" l="0" r="0" t="0"/>
          <a:stretch/>
        </p:blipFill>
        <p:spPr>
          <a:xfrm>
            <a:off x="404622" y="1762018"/>
            <a:ext cx="2203127" cy="2937505"/>
          </a:xfrm>
          <a:prstGeom prst="rect">
            <a:avLst/>
          </a:prstGeom>
          <a:noFill/>
          <a:ln>
            <a:noFill/>
          </a:ln>
        </p:spPr>
      </p:pic>
      <p:pic>
        <p:nvPicPr>
          <p:cNvPr id="307" name="Google Shape;307;p36"/>
          <p:cNvPicPr preferRelativeResize="0"/>
          <p:nvPr/>
        </p:nvPicPr>
        <p:blipFill rotWithShape="1">
          <a:blip r:embed="rId5">
            <a:alphaModFix/>
          </a:blip>
          <a:srcRect b="0" l="0" r="0" t="0"/>
          <a:stretch/>
        </p:blipFill>
        <p:spPr>
          <a:xfrm>
            <a:off x="6561045" y="1688748"/>
            <a:ext cx="2203127" cy="2937505"/>
          </a:xfrm>
          <a:prstGeom prst="rect">
            <a:avLst/>
          </a:prstGeom>
          <a:noFill/>
          <a:ln>
            <a:noFill/>
          </a:ln>
        </p:spPr>
      </p:pic>
      <p:sp>
        <p:nvSpPr>
          <p:cNvPr id="308" name="Google Shape;308;p36"/>
          <p:cNvSpPr txBox="1"/>
          <p:nvPr/>
        </p:nvSpPr>
        <p:spPr>
          <a:xfrm>
            <a:off x="700784" y="4395418"/>
            <a:ext cx="15111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Prayer Bear</a:t>
            </a:r>
            <a:endParaRPr b="0" i="0" sz="1100" u="none" cap="none" strike="noStrike">
              <a:solidFill>
                <a:srgbClr val="000000"/>
              </a:solidFill>
              <a:latin typeface="Arial"/>
              <a:ea typeface="Arial"/>
              <a:cs typeface="Arial"/>
              <a:sym typeface="Arial"/>
            </a:endParaRPr>
          </a:p>
        </p:txBody>
      </p:sp>
      <p:sp>
        <p:nvSpPr>
          <p:cNvPr id="309" name="Google Shape;309;p36"/>
          <p:cNvSpPr txBox="1"/>
          <p:nvPr/>
        </p:nvSpPr>
        <p:spPr>
          <a:xfrm>
            <a:off x="6860162" y="4328123"/>
            <a:ext cx="1606500" cy="4080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Presenting Prayer Bear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7"/>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15" name="Google Shape;315;p37"/>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316" name="Google Shape;316;p37"/>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317" name="Google Shape;317;p37"/>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318" name="Google Shape;318;p37"/>
          <p:cNvSpPr txBox="1"/>
          <p:nvPr/>
        </p:nvSpPr>
        <p:spPr>
          <a:xfrm>
            <a:off x="0" y="1474150"/>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Comic Sans MS"/>
                <a:ea typeface="Comic Sans MS"/>
                <a:cs typeface="Comic Sans MS"/>
                <a:sym typeface="Comic Sans MS"/>
              </a:rPr>
              <a:t>Uniform</a:t>
            </a:r>
            <a:endParaRPr b="0" i="0" sz="1100" u="none" cap="none" strike="noStrike">
              <a:solidFill>
                <a:srgbClr val="000000"/>
              </a:solidFill>
              <a:latin typeface="Arial"/>
              <a:ea typeface="Arial"/>
              <a:cs typeface="Arial"/>
              <a:sym typeface="Arial"/>
            </a:endParaRPr>
          </a:p>
        </p:txBody>
      </p:sp>
      <p:sp>
        <p:nvSpPr>
          <p:cNvPr id="319" name="Google Shape;319;p37"/>
          <p:cNvSpPr/>
          <p:nvPr/>
        </p:nvSpPr>
        <p:spPr>
          <a:xfrm>
            <a:off x="43868" y="2635940"/>
            <a:ext cx="2039100" cy="1644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Comic Sans MS"/>
                <a:ea typeface="Comic Sans MS"/>
                <a:cs typeface="Comic Sans MS"/>
                <a:sym typeface="Comic Sans MS"/>
              </a:rPr>
              <a:t>Grey shorts/trousers with socks</a:t>
            </a:r>
            <a:endParaRPr b="0" i="0" sz="800" u="none"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800"/>
              <a:buFont typeface="Arial"/>
              <a:buNone/>
            </a:pPr>
            <a:br>
              <a:rPr b="0" i="0" lang="en" sz="800" u="none" cap="none" strike="noStrike">
                <a:solidFill>
                  <a:schemeClr val="dk1"/>
                </a:solidFill>
                <a:latin typeface="Comic Sans MS"/>
                <a:ea typeface="Comic Sans MS"/>
                <a:cs typeface="Comic Sans MS"/>
                <a:sym typeface="Comic Sans MS"/>
              </a:rPr>
            </a:br>
            <a:r>
              <a:rPr b="1" i="0" lang="en" sz="800" u="none" cap="none" strike="noStrike">
                <a:solidFill>
                  <a:srgbClr val="000000"/>
                </a:solidFill>
                <a:latin typeface="Comic Sans MS"/>
                <a:ea typeface="Comic Sans MS"/>
                <a:cs typeface="Comic Sans MS"/>
                <a:sym typeface="Comic Sans MS"/>
              </a:rPr>
              <a:t>Red kilt/grey skirt with socks</a:t>
            </a:r>
            <a:endParaRPr b="0" i="0" sz="800" u="none"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800"/>
              <a:buFont typeface="Arial"/>
              <a:buNone/>
            </a:pPr>
            <a:br>
              <a:rPr b="0" i="0" lang="en" sz="800" u="none" cap="none" strike="noStrike">
                <a:solidFill>
                  <a:schemeClr val="dk1"/>
                </a:solidFill>
                <a:latin typeface="Comic Sans MS"/>
                <a:ea typeface="Comic Sans MS"/>
                <a:cs typeface="Comic Sans MS"/>
                <a:sym typeface="Comic Sans MS"/>
              </a:rPr>
            </a:br>
            <a:r>
              <a:rPr b="1" i="0" lang="en" sz="800" u="none" cap="none" strike="noStrike">
                <a:solidFill>
                  <a:srgbClr val="000000"/>
                </a:solidFill>
                <a:latin typeface="Comic Sans MS"/>
                <a:ea typeface="Comic Sans MS"/>
                <a:cs typeface="Comic Sans MS"/>
                <a:sym typeface="Comic Sans MS"/>
              </a:rPr>
              <a:t>Red jumper/cardigan </a:t>
            </a:r>
            <a:endParaRPr b="0" i="0" sz="800" u="none"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800"/>
              <a:buFont typeface="Arial"/>
              <a:buNone/>
            </a:pPr>
            <a:br>
              <a:rPr b="0" i="0" lang="en" sz="800" u="none" cap="none" strike="noStrike">
                <a:solidFill>
                  <a:schemeClr val="dk1"/>
                </a:solidFill>
                <a:latin typeface="Comic Sans MS"/>
                <a:ea typeface="Comic Sans MS"/>
                <a:cs typeface="Comic Sans MS"/>
                <a:sym typeface="Comic Sans MS"/>
              </a:rPr>
            </a:br>
            <a:r>
              <a:rPr b="1" i="0" lang="en" sz="800" u="none" cap="none" strike="noStrike">
                <a:solidFill>
                  <a:srgbClr val="000000"/>
                </a:solidFill>
                <a:latin typeface="Comic Sans MS"/>
                <a:ea typeface="Comic Sans MS"/>
                <a:cs typeface="Comic Sans MS"/>
                <a:sym typeface="Comic Sans MS"/>
              </a:rPr>
              <a:t>Red gingham dress for the Summer term and until October half-term</a:t>
            </a:r>
            <a:endParaRPr b="0" i="0" sz="800" u="none"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800"/>
              <a:buFont typeface="Arial"/>
              <a:buNone/>
            </a:pPr>
            <a:br>
              <a:rPr b="0" i="0" lang="en" sz="800" u="none" cap="none" strike="noStrike">
                <a:solidFill>
                  <a:schemeClr val="dk1"/>
                </a:solidFill>
                <a:latin typeface="Comic Sans MS"/>
                <a:ea typeface="Comic Sans MS"/>
                <a:cs typeface="Comic Sans MS"/>
                <a:sym typeface="Comic Sans MS"/>
              </a:rPr>
            </a:br>
            <a:r>
              <a:rPr b="1" i="0" lang="en" sz="800" u="none" cap="none" strike="noStrike">
                <a:solidFill>
                  <a:srgbClr val="000000"/>
                </a:solidFill>
                <a:latin typeface="Comic Sans MS"/>
                <a:ea typeface="Comic Sans MS"/>
                <a:cs typeface="Comic Sans MS"/>
                <a:sym typeface="Comic Sans MS"/>
              </a:rPr>
              <a:t>White Shirt</a:t>
            </a:r>
            <a:endParaRPr b="0" i="0" sz="800" u="none"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800"/>
              <a:buFont typeface="Arial"/>
              <a:buNone/>
            </a:pPr>
            <a:br>
              <a:rPr b="0" i="0" lang="en" sz="800" u="none" cap="none" strike="noStrike">
                <a:solidFill>
                  <a:schemeClr val="dk1"/>
                </a:solidFill>
                <a:latin typeface="Comic Sans MS"/>
                <a:ea typeface="Comic Sans MS"/>
                <a:cs typeface="Comic Sans MS"/>
                <a:sym typeface="Comic Sans MS"/>
              </a:rPr>
            </a:br>
            <a:r>
              <a:rPr b="1" i="0" lang="en" sz="800" u="none" cap="none" strike="noStrike">
                <a:solidFill>
                  <a:srgbClr val="000000"/>
                </a:solidFill>
                <a:latin typeface="Comic Sans MS"/>
                <a:ea typeface="Comic Sans MS"/>
                <a:cs typeface="Comic Sans MS"/>
                <a:sym typeface="Comic Sans MS"/>
              </a:rPr>
              <a:t>Black sensible shoes (not laced for Y1 below)</a:t>
            </a:r>
            <a:endParaRPr b="0" i="0" sz="1100" u="none" cap="none" strike="noStrike">
              <a:solidFill>
                <a:srgbClr val="000000"/>
              </a:solidFill>
              <a:latin typeface="Arial"/>
              <a:ea typeface="Arial"/>
              <a:cs typeface="Arial"/>
              <a:sym typeface="Arial"/>
            </a:endParaRPr>
          </a:p>
        </p:txBody>
      </p:sp>
      <p:pic>
        <p:nvPicPr>
          <p:cNvPr id="320" name="Google Shape;320;p37"/>
          <p:cNvPicPr preferRelativeResize="0"/>
          <p:nvPr/>
        </p:nvPicPr>
        <p:blipFill rotWithShape="1">
          <a:blip r:embed="rId4">
            <a:alphaModFix/>
          </a:blip>
          <a:srcRect b="0" l="0" r="0" t="0"/>
          <a:stretch/>
        </p:blipFill>
        <p:spPr>
          <a:xfrm>
            <a:off x="2164223" y="2140721"/>
            <a:ext cx="1968413" cy="2635124"/>
          </a:xfrm>
          <a:prstGeom prst="rect">
            <a:avLst/>
          </a:prstGeom>
          <a:noFill/>
          <a:ln>
            <a:noFill/>
          </a:ln>
        </p:spPr>
      </p:pic>
      <p:pic>
        <p:nvPicPr>
          <p:cNvPr id="321" name="Google Shape;321;p37"/>
          <p:cNvPicPr preferRelativeResize="0"/>
          <p:nvPr/>
        </p:nvPicPr>
        <p:blipFill rotWithShape="1">
          <a:blip r:embed="rId5">
            <a:alphaModFix/>
          </a:blip>
          <a:srcRect b="0" l="0" r="0" t="0"/>
          <a:stretch/>
        </p:blipFill>
        <p:spPr>
          <a:xfrm>
            <a:off x="4294863" y="2140720"/>
            <a:ext cx="2027850" cy="2635121"/>
          </a:xfrm>
          <a:prstGeom prst="rect">
            <a:avLst/>
          </a:prstGeom>
          <a:noFill/>
          <a:ln>
            <a:noFill/>
          </a:ln>
        </p:spPr>
      </p:pic>
      <p:sp>
        <p:nvSpPr>
          <p:cNvPr id="322" name="Google Shape;322;p37"/>
          <p:cNvSpPr/>
          <p:nvPr/>
        </p:nvSpPr>
        <p:spPr>
          <a:xfrm>
            <a:off x="6484942" y="2186596"/>
            <a:ext cx="2420400" cy="2354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rPr b="1" i="0" lang="en" sz="800" u="sng" cap="none" strike="noStrike">
                <a:solidFill>
                  <a:srgbClr val="000000"/>
                </a:solidFill>
                <a:latin typeface="Comic Sans MS"/>
                <a:ea typeface="Comic Sans MS"/>
                <a:cs typeface="Comic Sans MS"/>
                <a:sym typeface="Comic Sans MS"/>
              </a:rPr>
              <a:t>Stockists</a:t>
            </a:r>
            <a:endParaRPr b="1" i="0" sz="800" u="sng"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Comic Sans MS"/>
                <a:ea typeface="Comic Sans MS"/>
                <a:cs typeface="Comic Sans MS"/>
                <a:sym typeface="Comic Sans MS"/>
              </a:rPr>
              <a:t>Stevensons (St Albans) is the supplier for all school uniform.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Comic Sans MS"/>
                <a:ea typeface="Comic Sans MS"/>
                <a:cs typeface="Comic Sans MS"/>
                <a:sym typeface="Comic Sans MS"/>
              </a:rPr>
              <a:t>Winter/Summer Hats and book bags are available from the school office.</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Comic Sans MS"/>
                <a:ea typeface="Comic Sans MS"/>
                <a:cs typeface="Comic Sans MS"/>
                <a:sym typeface="Comic Sans MS"/>
              </a:rPr>
              <a:t>Other items are readily available in high street stores.</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Comic Sans MS"/>
                <a:ea typeface="Comic Sans MS"/>
                <a:cs typeface="Comic Sans MS"/>
                <a:sym typeface="Comic Sans MS"/>
              </a:rPr>
              <a:t>Footwear should be suitable </a:t>
            </a:r>
            <a:r>
              <a:rPr b="1" i="0" lang="en" sz="800" u="none" cap="none" strike="noStrike">
                <a:solidFill>
                  <a:srgbClr val="000000"/>
                </a:solidFill>
                <a:latin typeface="Comic Sans MS"/>
                <a:ea typeface="Comic Sans MS"/>
                <a:cs typeface="Comic Sans MS"/>
                <a:sym typeface="Comic Sans MS"/>
              </a:rPr>
              <a:t>low heeled </a:t>
            </a:r>
            <a:r>
              <a:rPr b="0" i="0" lang="en" sz="800" u="none" cap="none" strike="noStrike">
                <a:solidFill>
                  <a:srgbClr val="000000"/>
                </a:solidFill>
                <a:latin typeface="Comic Sans MS"/>
                <a:ea typeface="Comic Sans MS"/>
                <a:cs typeface="Comic Sans MS"/>
                <a:sym typeface="Comic Sans MS"/>
              </a:rPr>
              <a:t>school shoes. Open toes and sling backs are not allowed for safety reasons.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800"/>
              <a:buFont typeface="Arial"/>
              <a:buNone/>
            </a:pPr>
            <a:r>
              <a:rPr b="0" i="1" lang="en" sz="800" u="none" cap="none" strike="noStrike">
                <a:solidFill>
                  <a:srgbClr val="000000"/>
                </a:solidFill>
                <a:latin typeface="Comic Sans MS"/>
                <a:ea typeface="Comic Sans MS"/>
                <a:cs typeface="Comic Sans MS"/>
                <a:sym typeface="Comic Sans MS"/>
              </a:rPr>
              <a:t>For health reasons, trainers are only allowed to be worn for PE and playtimes.</a:t>
            </a:r>
            <a:endParaRPr b="0" i="1" sz="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800"/>
              <a:buFont typeface="Arial"/>
              <a:buNone/>
            </a:pPr>
            <a:br>
              <a:rPr b="0" i="0" lang="en" sz="800" u="none" cap="none" strike="noStrike">
                <a:solidFill>
                  <a:schemeClr val="dk1"/>
                </a:solidFill>
                <a:latin typeface="Comic Sans MS"/>
                <a:ea typeface="Comic Sans MS"/>
                <a:cs typeface="Comic Sans MS"/>
                <a:sym typeface="Comic Sans MS"/>
              </a:rPr>
            </a:br>
            <a:endParaRPr b="0" i="0" sz="800" u="none" cap="none" strike="noStrike">
              <a:solidFill>
                <a:schemeClr val="dk1"/>
              </a:solidFill>
              <a:latin typeface="Comic Sans MS"/>
              <a:ea typeface="Comic Sans MS"/>
              <a:cs typeface="Comic Sans MS"/>
              <a:sym typeface="Comic Sans MS"/>
            </a:endParaRPr>
          </a:p>
        </p:txBody>
      </p:sp>
      <p:sp>
        <p:nvSpPr>
          <p:cNvPr id="323" name="Google Shape;323;p37"/>
          <p:cNvSpPr txBox="1"/>
          <p:nvPr/>
        </p:nvSpPr>
        <p:spPr>
          <a:xfrm>
            <a:off x="2392852" y="2180993"/>
            <a:ext cx="15111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Winter Uniform</a:t>
            </a:r>
            <a:endParaRPr b="0" i="0" sz="1100" u="none" cap="none" strike="noStrike">
              <a:solidFill>
                <a:srgbClr val="000000"/>
              </a:solidFill>
              <a:latin typeface="Arial"/>
              <a:ea typeface="Arial"/>
              <a:cs typeface="Arial"/>
              <a:sym typeface="Arial"/>
            </a:endParaRPr>
          </a:p>
        </p:txBody>
      </p:sp>
      <p:sp>
        <p:nvSpPr>
          <p:cNvPr id="324" name="Google Shape;324;p37"/>
          <p:cNvSpPr txBox="1"/>
          <p:nvPr/>
        </p:nvSpPr>
        <p:spPr>
          <a:xfrm>
            <a:off x="4559181" y="2198731"/>
            <a:ext cx="15111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Summer Uniform</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8"/>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30" name="Google Shape;330;p38"/>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331" name="Google Shape;331;p38"/>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332" name="Google Shape;332;p38"/>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333" name="Google Shape;333;p38"/>
          <p:cNvSpPr txBox="1"/>
          <p:nvPr/>
        </p:nvSpPr>
        <p:spPr>
          <a:xfrm>
            <a:off x="0" y="1474150"/>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lang="en" sz="2400" u="sng">
                <a:solidFill>
                  <a:schemeClr val="dk1"/>
                </a:solidFill>
                <a:latin typeface="Comic Sans MS"/>
                <a:ea typeface="Comic Sans MS"/>
                <a:cs typeface="Comic Sans MS"/>
                <a:sym typeface="Comic Sans MS"/>
              </a:rPr>
              <a:t>PE</a:t>
            </a:r>
            <a:endParaRPr b="0" i="0" sz="1100" u="none" cap="none" strike="noStrike">
              <a:solidFill>
                <a:srgbClr val="000000"/>
              </a:solidFill>
              <a:latin typeface="Arial"/>
              <a:ea typeface="Arial"/>
              <a:cs typeface="Arial"/>
              <a:sym typeface="Arial"/>
            </a:endParaRPr>
          </a:p>
        </p:txBody>
      </p:sp>
      <p:sp>
        <p:nvSpPr>
          <p:cNvPr id="334" name="Google Shape;334;p38"/>
          <p:cNvSpPr/>
          <p:nvPr/>
        </p:nvSpPr>
        <p:spPr>
          <a:xfrm>
            <a:off x="538385" y="2073536"/>
            <a:ext cx="7973400" cy="996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800"/>
              </a:spcBef>
              <a:spcAft>
                <a:spcPts val="0"/>
              </a:spcAft>
              <a:buClr>
                <a:srgbClr val="000000"/>
              </a:buClr>
              <a:buSzPts val="1400"/>
              <a:buFont typeface="Arial"/>
              <a:buNone/>
            </a:pPr>
            <a:r>
              <a:rPr lang="en">
                <a:latin typeface="Comic Sans MS"/>
                <a:ea typeface="Comic Sans MS"/>
                <a:cs typeface="Comic Sans MS"/>
                <a:sym typeface="Comic Sans MS"/>
              </a:rPr>
              <a:t>On one day a week, the children will be asked to come into school in PE kit. This day will be confirmed once we begin the new academic year, by the class teacher.</a:t>
            </a:r>
            <a:endParaRPr>
              <a:latin typeface="Comic Sans MS"/>
              <a:ea typeface="Comic Sans MS"/>
              <a:cs typeface="Comic Sans MS"/>
              <a:sym typeface="Comic Sans MS"/>
            </a:endParaRPr>
          </a:p>
          <a:p>
            <a:pPr indent="0" lvl="0" marL="0" marR="0" rtl="0" algn="ctr">
              <a:lnSpc>
                <a:spcPct val="100000"/>
              </a:lnSpc>
              <a:spcBef>
                <a:spcPts val="800"/>
              </a:spcBef>
              <a:spcAft>
                <a:spcPts val="0"/>
              </a:spcAft>
              <a:buClr>
                <a:srgbClr val="000000"/>
              </a:buClr>
              <a:buSzPts val="1400"/>
              <a:buFont typeface="Arial"/>
              <a:buNone/>
            </a:pPr>
            <a:r>
              <a:t/>
            </a:r>
            <a:endParaRPr>
              <a:latin typeface="Comic Sans MS"/>
              <a:ea typeface="Comic Sans MS"/>
              <a:cs typeface="Comic Sans MS"/>
              <a:sym typeface="Comic Sans MS"/>
            </a:endParaRPr>
          </a:p>
          <a:p>
            <a:pPr indent="0" lvl="0" marL="0" marR="0" rtl="0" algn="ctr">
              <a:lnSpc>
                <a:spcPct val="100000"/>
              </a:lnSpc>
              <a:spcBef>
                <a:spcPts val="800"/>
              </a:spcBef>
              <a:spcAft>
                <a:spcPts val="0"/>
              </a:spcAft>
              <a:buClr>
                <a:srgbClr val="000000"/>
              </a:buClr>
              <a:buSzPts val="1400"/>
              <a:buFont typeface="Arial"/>
              <a:buNone/>
            </a:pPr>
            <a:r>
              <a:rPr lang="en">
                <a:latin typeface="Comic Sans MS"/>
                <a:ea typeface="Comic Sans MS"/>
                <a:cs typeface="Comic Sans MS"/>
                <a:sym typeface="Comic Sans MS"/>
              </a:rPr>
              <a:t>Here is what the PE kit could look like. We encourage tracksuit bottoms or leggings in the winter and shorts in the summer.</a:t>
            </a:r>
            <a:endParaRPr>
              <a:latin typeface="Comic Sans MS"/>
              <a:ea typeface="Comic Sans MS"/>
              <a:cs typeface="Comic Sans MS"/>
              <a:sym typeface="Comic Sans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9"/>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40" name="Google Shape;340;p39"/>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341" name="Google Shape;341;p39"/>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342" name="Google Shape;342;p39"/>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343" name="Google Shape;343;p39"/>
          <p:cNvSpPr txBox="1"/>
          <p:nvPr/>
        </p:nvSpPr>
        <p:spPr>
          <a:xfrm>
            <a:off x="0" y="1474150"/>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lang="en" sz="2400" u="sng">
                <a:solidFill>
                  <a:schemeClr val="dk1"/>
                </a:solidFill>
                <a:latin typeface="Comic Sans MS"/>
                <a:ea typeface="Comic Sans MS"/>
                <a:cs typeface="Comic Sans MS"/>
                <a:sym typeface="Comic Sans MS"/>
              </a:rPr>
              <a:t>Toilet Training</a:t>
            </a:r>
            <a:endParaRPr b="0" i="0" sz="1100" u="none" cap="none" strike="noStrike">
              <a:solidFill>
                <a:srgbClr val="000000"/>
              </a:solidFill>
              <a:latin typeface="Arial"/>
              <a:ea typeface="Arial"/>
              <a:cs typeface="Arial"/>
              <a:sym typeface="Arial"/>
            </a:endParaRPr>
          </a:p>
        </p:txBody>
      </p:sp>
      <p:sp>
        <p:nvSpPr>
          <p:cNvPr id="344" name="Google Shape;344;p39"/>
          <p:cNvSpPr/>
          <p:nvPr/>
        </p:nvSpPr>
        <p:spPr>
          <a:xfrm>
            <a:off x="382050" y="2064019"/>
            <a:ext cx="8362500" cy="2803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lang="en" sz="1400">
                <a:latin typeface="Comic Sans MS"/>
                <a:ea typeface="Comic Sans MS"/>
                <a:cs typeface="Comic Sans MS"/>
                <a:sym typeface="Comic Sans MS"/>
              </a:rPr>
              <a:t>In </a:t>
            </a:r>
            <a:r>
              <a:rPr lang="en">
                <a:latin typeface="Comic Sans MS"/>
                <a:ea typeface="Comic Sans MS"/>
                <a:cs typeface="Comic Sans MS"/>
                <a:sym typeface="Comic Sans MS"/>
              </a:rPr>
              <a:t>Nursery</a:t>
            </a:r>
            <a:r>
              <a:rPr lang="en" sz="1400">
                <a:latin typeface="Comic Sans MS"/>
                <a:ea typeface="Comic Sans MS"/>
                <a:cs typeface="Comic Sans MS"/>
                <a:sym typeface="Comic Sans MS"/>
              </a:rPr>
              <a:t>, there is an expectation that the children are toilet trained. If you child is not yet at this stage, then please work on this over the summer.</a:t>
            </a:r>
            <a:endParaRPr sz="1400">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br>
              <a:rPr lang="en" sz="1400">
                <a:latin typeface="Comic Sans MS"/>
                <a:ea typeface="Comic Sans MS"/>
                <a:cs typeface="Comic Sans MS"/>
                <a:sym typeface="Comic Sans MS"/>
              </a:rPr>
            </a:br>
            <a:r>
              <a:rPr lang="en" sz="1400">
                <a:latin typeface="Comic Sans MS"/>
                <a:ea typeface="Comic Sans MS"/>
                <a:cs typeface="Comic Sans MS"/>
                <a:sym typeface="Comic Sans MS"/>
              </a:rPr>
              <a:t>We do not have the facilities in our classroom to manage this. The occasional, odd accident is understandable, but we do ask that children are confident to manage their own toileting needs themselves as much as possible.</a:t>
            </a:r>
            <a:endParaRPr sz="1400">
              <a:latin typeface="Comic Sans MS"/>
              <a:ea typeface="Comic Sans MS"/>
              <a:cs typeface="Comic Sans MS"/>
              <a:sym typeface="Comic Sans M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0"/>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50" name="Google Shape;350;p40"/>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351" name="Google Shape;351;p40"/>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352" name="Google Shape;352;p40"/>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353" name="Google Shape;353;p40"/>
          <p:cNvSpPr txBox="1"/>
          <p:nvPr/>
        </p:nvSpPr>
        <p:spPr>
          <a:xfrm>
            <a:off x="0" y="1474150"/>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lang="en" sz="2400" u="sng">
                <a:solidFill>
                  <a:schemeClr val="dk1"/>
                </a:solidFill>
                <a:latin typeface="Comic Sans MS"/>
                <a:ea typeface="Comic Sans MS"/>
                <a:cs typeface="Comic Sans MS"/>
                <a:sym typeface="Comic Sans MS"/>
              </a:rPr>
              <a:t>Messy Play</a:t>
            </a:r>
            <a:endParaRPr b="0" i="0" sz="1100" u="none" cap="none" strike="noStrike">
              <a:solidFill>
                <a:srgbClr val="000000"/>
              </a:solidFill>
              <a:latin typeface="Arial"/>
              <a:ea typeface="Arial"/>
              <a:cs typeface="Arial"/>
              <a:sym typeface="Arial"/>
            </a:endParaRPr>
          </a:p>
        </p:txBody>
      </p:sp>
      <p:sp>
        <p:nvSpPr>
          <p:cNvPr id="354" name="Google Shape;354;p40"/>
          <p:cNvSpPr/>
          <p:nvPr/>
        </p:nvSpPr>
        <p:spPr>
          <a:xfrm>
            <a:off x="382050" y="2064019"/>
            <a:ext cx="8362500" cy="2803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lang="en">
                <a:latin typeface="Comic Sans MS"/>
                <a:ea typeface="Comic Sans MS"/>
                <a:cs typeface="Comic Sans MS"/>
                <a:sym typeface="Comic Sans MS"/>
              </a:rPr>
              <a:t>A huge part of our Early Years Curriculum involves messy play. We do try our </a:t>
            </a:r>
            <a:r>
              <a:rPr lang="en">
                <a:latin typeface="Comic Sans MS"/>
                <a:ea typeface="Comic Sans MS"/>
                <a:cs typeface="Comic Sans MS"/>
                <a:sym typeface="Comic Sans MS"/>
              </a:rPr>
              <a:t>best to ensure that aprons or other appropriate protective clothing is worn during these times. There may be the occasional messy activity that is missed, resulting in untidy or dirty clothes!</a:t>
            </a:r>
            <a:endParaRPr sz="1400">
              <a:latin typeface="Comic Sans MS"/>
              <a:ea typeface="Comic Sans MS"/>
              <a:cs typeface="Comic Sans MS"/>
              <a:sym typeface="Comic Sans M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1"/>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60" name="Google Shape;360;p41"/>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361" name="Google Shape;361;p41"/>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362" name="Google Shape;362;p41"/>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363" name="Google Shape;363;p41"/>
          <p:cNvSpPr txBox="1"/>
          <p:nvPr/>
        </p:nvSpPr>
        <p:spPr>
          <a:xfrm>
            <a:off x="0" y="1474150"/>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lang="en" sz="2400" u="sng">
                <a:solidFill>
                  <a:schemeClr val="dk1"/>
                </a:solidFill>
                <a:latin typeface="Comic Sans MS"/>
                <a:ea typeface="Comic Sans MS"/>
                <a:cs typeface="Comic Sans MS"/>
                <a:sym typeface="Comic Sans MS"/>
              </a:rPr>
              <a:t>First Week in September</a:t>
            </a:r>
            <a:endParaRPr b="0" i="0" sz="1100" u="none" cap="none" strike="noStrike">
              <a:solidFill>
                <a:srgbClr val="000000"/>
              </a:solidFill>
              <a:latin typeface="Arial"/>
              <a:ea typeface="Arial"/>
              <a:cs typeface="Arial"/>
              <a:sym typeface="Arial"/>
            </a:endParaRPr>
          </a:p>
        </p:txBody>
      </p:sp>
      <p:graphicFrame>
        <p:nvGraphicFramePr>
          <p:cNvPr id="364" name="Google Shape;364;p41"/>
          <p:cNvGraphicFramePr/>
          <p:nvPr/>
        </p:nvGraphicFramePr>
        <p:xfrm>
          <a:off x="952500" y="2198875"/>
          <a:ext cx="3000000" cy="3000000"/>
        </p:xfrm>
        <a:graphic>
          <a:graphicData uri="http://schemas.openxmlformats.org/drawingml/2006/table">
            <a:tbl>
              <a:tblPr>
                <a:noFill/>
                <a:tableStyleId>{688B856A-B993-4D9D-B3A0-D291FAE23137}</a:tableStyleId>
              </a:tblPr>
              <a:tblGrid>
                <a:gridCol w="1447800"/>
                <a:gridCol w="1447800"/>
                <a:gridCol w="1447800"/>
                <a:gridCol w="1447800"/>
                <a:gridCol w="1447800"/>
              </a:tblGrid>
              <a:tr h="538650">
                <a:tc>
                  <a:txBody>
                    <a:bodyPr/>
                    <a:lstStyle/>
                    <a:p>
                      <a:pPr indent="0" lvl="0" marL="0" rtl="0" algn="ctr">
                        <a:spcBef>
                          <a:spcPts val="0"/>
                        </a:spcBef>
                        <a:spcAft>
                          <a:spcPts val="0"/>
                        </a:spcAft>
                        <a:buNone/>
                      </a:pPr>
                      <a:r>
                        <a:rPr b="1" lang="en" sz="1300" u="sng">
                          <a:latin typeface="Comic Sans MS"/>
                          <a:ea typeface="Comic Sans MS"/>
                          <a:cs typeface="Comic Sans MS"/>
                          <a:sym typeface="Comic Sans MS"/>
                        </a:rPr>
                        <a:t>Monday 5th</a:t>
                      </a:r>
                      <a:endParaRPr b="1" sz="1300" u="sng">
                        <a:latin typeface="Comic Sans MS"/>
                        <a:ea typeface="Comic Sans MS"/>
                        <a:cs typeface="Comic Sans MS"/>
                        <a:sym typeface="Comic Sans MS"/>
                      </a:endParaRPr>
                    </a:p>
                  </a:txBody>
                  <a:tcPr marT="91425" marB="91425" marR="91425" marL="91425"/>
                </a:tc>
                <a:tc>
                  <a:txBody>
                    <a:bodyPr/>
                    <a:lstStyle/>
                    <a:p>
                      <a:pPr indent="0" lvl="0" marL="0" rtl="0" algn="ctr">
                        <a:spcBef>
                          <a:spcPts val="0"/>
                        </a:spcBef>
                        <a:spcAft>
                          <a:spcPts val="0"/>
                        </a:spcAft>
                        <a:buNone/>
                      </a:pPr>
                      <a:r>
                        <a:rPr b="1" lang="en" sz="1300" u="sng">
                          <a:latin typeface="Comic Sans MS"/>
                          <a:ea typeface="Comic Sans MS"/>
                          <a:cs typeface="Comic Sans MS"/>
                          <a:sym typeface="Comic Sans MS"/>
                        </a:rPr>
                        <a:t>Tuesday 6th</a:t>
                      </a:r>
                      <a:endParaRPr b="1" sz="1300" u="sng">
                        <a:latin typeface="Comic Sans MS"/>
                        <a:ea typeface="Comic Sans MS"/>
                        <a:cs typeface="Comic Sans MS"/>
                        <a:sym typeface="Comic Sans MS"/>
                      </a:endParaRPr>
                    </a:p>
                  </a:txBody>
                  <a:tcPr marT="91425" marB="91425" marR="91425" marL="91425"/>
                </a:tc>
                <a:tc>
                  <a:txBody>
                    <a:bodyPr/>
                    <a:lstStyle/>
                    <a:p>
                      <a:pPr indent="0" lvl="0" marL="0" rtl="0" algn="ctr">
                        <a:spcBef>
                          <a:spcPts val="0"/>
                        </a:spcBef>
                        <a:spcAft>
                          <a:spcPts val="0"/>
                        </a:spcAft>
                        <a:buNone/>
                      </a:pPr>
                      <a:r>
                        <a:rPr b="1" lang="en" sz="1300" u="sng">
                          <a:latin typeface="Comic Sans MS"/>
                          <a:ea typeface="Comic Sans MS"/>
                          <a:cs typeface="Comic Sans MS"/>
                          <a:sym typeface="Comic Sans MS"/>
                        </a:rPr>
                        <a:t>Wednesday 7th</a:t>
                      </a:r>
                      <a:endParaRPr b="1" sz="1300" u="sng">
                        <a:latin typeface="Comic Sans MS"/>
                        <a:ea typeface="Comic Sans MS"/>
                        <a:cs typeface="Comic Sans MS"/>
                        <a:sym typeface="Comic Sans MS"/>
                      </a:endParaRPr>
                    </a:p>
                  </a:txBody>
                  <a:tcPr marT="91425" marB="91425" marR="91425" marL="91425"/>
                </a:tc>
                <a:tc>
                  <a:txBody>
                    <a:bodyPr/>
                    <a:lstStyle/>
                    <a:p>
                      <a:pPr indent="0" lvl="0" marL="0" rtl="0" algn="ctr">
                        <a:spcBef>
                          <a:spcPts val="0"/>
                        </a:spcBef>
                        <a:spcAft>
                          <a:spcPts val="0"/>
                        </a:spcAft>
                        <a:buNone/>
                      </a:pPr>
                      <a:r>
                        <a:rPr b="1" lang="en" sz="1300" u="sng">
                          <a:latin typeface="Comic Sans MS"/>
                          <a:ea typeface="Comic Sans MS"/>
                          <a:cs typeface="Comic Sans MS"/>
                          <a:sym typeface="Comic Sans MS"/>
                        </a:rPr>
                        <a:t>Thursday 8th</a:t>
                      </a:r>
                      <a:endParaRPr b="1" sz="1300" u="sng">
                        <a:latin typeface="Comic Sans MS"/>
                        <a:ea typeface="Comic Sans MS"/>
                        <a:cs typeface="Comic Sans MS"/>
                        <a:sym typeface="Comic Sans MS"/>
                      </a:endParaRPr>
                    </a:p>
                  </a:txBody>
                  <a:tcPr marT="91425" marB="91425" marR="91425" marL="91425"/>
                </a:tc>
                <a:tc>
                  <a:txBody>
                    <a:bodyPr/>
                    <a:lstStyle/>
                    <a:p>
                      <a:pPr indent="0" lvl="0" marL="0" rtl="0" algn="ctr">
                        <a:spcBef>
                          <a:spcPts val="0"/>
                        </a:spcBef>
                        <a:spcAft>
                          <a:spcPts val="0"/>
                        </a:spcAft>
                        <a:buNone/>
                      </a:pPr>
                      <a:r>
                        <a:rPr b="1" lang="en" sz="1300" u="sng">
                          <a:latin typeface="Comic Sans MS"/>
                          <a:ea typeface="Comic Sans MS"/>
                          <a:cs typeface="Comic Sans MS"/>
                          <a:sym typeface="Comic Sans MS"/>
                        </a:rPr>
                        <a:t>Friday 9th</a:t>
                      </a:r>
                      <a:endParaRPr b="1" sz="1300" u="sng">
                        <a:latin typeface="Comic Sans MS"/>
                        <a:ea typeface="Comic Sans MS"/>
                        <a:cs typeface="Comic Sans MS"/>
                        <a:sym typeface="Comic Sans MS"/>
                      </a:endParaRPr>
                    </a:p>
                  </a:txBody>
                  <a:tcPr marT="91425" marB="91425" marR="91425" marL="91425"/>
                </a:tc>
              </a:tr>
              <a:tr h="1055475">
                <a:tc>
                  <a:txBody>
                    <a:bodyPr/>
                    <a:lstStyle/>
                    <a:p>
                      <a:pPr indent="0" lvl="0" marL="0" rtl="0" algn="ctr">
                        <a:spcBef>
                          <a:spcPts val="0"/>
                        </a:spcBef>
                        <a:spcAft>
                          <a:spcPts val="0"/>
                        </a:spcAft>
                        <a:buNone/>
                      </a:pPr>
                      <a:r>
                        <a:rPr lang="en" sz="1300">
                          <a:latin typeface="Comic Sans MS"/>
                          <a:ea typeface="Comic Sans MS"/>
                          <a:cs typeface="Comic Sans MS"/>
                          <a:sym typeface="Comic Sans MS"/>
                        </a:rPr>
                        <a:t>Scheduled Home Visits</a:t>
                      </a:r>
                      <a:endParaRPr sz="1300">
                        <a:latin typeface="Comic Sans MS"/>
                        <a:ea typeface="Comic Sans MS"/>
                        <a:cs typeface="Comic Sans MS"/>
                        <a:sym typeface="Comic Sans MS"/>
                      </a:endParaRPr>
                    </a:p>
                  </a:txBody>
                  <a:tcPr marT="91425" marB="91425" marR="91425" marL="91425">
                    <a:solidFill>
                      <a:srgbClr val="EA9999"/>
                    </a:solidFill>
                  </a:tcPr>
                </a:tc>
                <a:tc>
                  <a:txBody>
                    <a:bodyPr/>
                    <a:lstStyle/>
                    <a:p>
                      <a:pPr indent="0" lvl="0" marL="0" rtl="0" algn="ctr">
                        <a:spcBef>
                          <a:spcPts val="0"/>
                        </a:spcBef>
                        <a:spcAft>
                          <a:spcPts val="0"/>
                        </a:spcAft>
                        <a:buClr>
                          <a:schemeClr val="dk1"/>
                        </a:buClr>
                        <a:buSzPts val="1100"/>
                        <a:buFont typeface="Arial"/>
                        <a:buNone/>
                      </a:pPr>
                      <a:r>
                        <a:rPr lang="en" sz="1300">
                          <a:solidFill>
                            <a:schemeClr val="dk1"/>
                          </a:solidFill>
                          <a:latin typeface="Comic Sans MS"/>
                          <a:ea typeface="Comic Sans MS"/>
                          <a:cs typeface="Comic Sans MS"/>
                          <a:sym typeface="Comic Sans MS"/>
                        </a:rPr>
                        <a:t>Scheduled Home Visits</a:t>
                      </a:r>
                      <a:endParaRPr sz="1300">
                        <a:latin typeface="Comic Sans MS"/>
                        <a:ea typeface="Comic Sans MS"/>
                        <a:cs typeface="Comic Sans MS"/>
                        <a:sym typeface="Comic Sans MS"/>
                      </a:endParaRPr>
                    </a:p>
                  </a:txBody>
                  <a:tcPr marT="91425" marB="91425" marR="91425" marL="91425">
                    <a:solidFill>
                      <a:srgbClr val="EA9999"/>
                    </a:solidFill>
                  </a:tcPr>
                </a:tc>
                <a:tc>
                  <a:txBody>
                    <a:bodyPr/>
                    <a:lstStyle/>
                    <a:p>
                      <a:pPr indent="0" lvl="0" marL="0" rtl="0" algn="ctr">
                        <a:spcBef>
                          <a:spcPts val="0"/>
                        </a:spcBef>
                        <a:spcAft>
                          <a:spcPts val="0"/>
                        </a:spcAft>
                        <a:buNone/>
                      </a:pPr>
                      <a:r>
                        <a:rPr lang="en" sz="1300">
                          <a:latin typeface="Comic Sans MS"/>
                          <a:ea typeface="Comic Sans MS"/>
                          <a:cs typeface="Comic Sans MS"/>
                          <a:sym typeface="Comic Sans MS"/>
                        </a:rPr>
                        <a:t>All children in</a:t>
                      </a:r>
                      <a:endParaRPr sz="1300">
                        <a:latin typeface="Comic Sans MS"/>
                        <a:ea typeface="Comic Sans MS"/>
                        <a:cs typeface="Comic Sans MS"/>
                        <a:sym typeface="Comic Sans MS"/>
                      </a:endParaRPr>
                    </a:p>
                  </a:txBody>
                  <a:tcPr marT="91425" marB="91425" marR="91425" marL="91425">
                    <a:solidFill>
                      <a:srgbClr val="B6D7A8"/>
                    </a:solidFill>
                  </a:tcPr>
                </a:tc>
                <a:tc>
                  <a:txBody>
                    <a:bodyPr/>
                    <a:lstStyle/>
                    <a:p>
                      <a:pPr indent="0" lvl="0" marL="0" rtl="0" algn="ctr">
                        <a:spcBef>
                          <a:spcPts val="0"/>
                        </a:spcBef>
                        <a:spcAft>
                          <a:spcPts val="0"/>
                        </a:spcAft>
                        <a:buNone/>
                      </a:pPr>
                      <a:r>
                        <a:rPr lang="en" sz="1300">
                          <a:latin typeface="Comic Sans MS"/>
                          <a:ea typeface="Comic Sans MS"/>
                          <a:cs typeface="Comic Sans MS"/>
                          <a:sym typeface="Comic Sans MS"/>
                        </a:rPr>
                        <a:t>All children in</a:t>
                      </a:r>
                      <a:endParaRPr sz="1300">
                        <a:latin typeface="Comic Sans MS"/>
                        <a:ea typeface="Comic Sans MS"/>
                        <a:cs typeface="Comic Sans MS"/>
                        <a:sym typeface="Comic Sans MS"/>
                      </a:endParaRPr>
                    </a:p>
                  </a:txBody>
                  <a:tcPr marT="91425" marB="91425" marR="91425" marL="91425">
                    <a:solidFill>
                      <a:srgbClr val="B6D7A8"/>
                    </a:solidFill>
                  </a:tcPr>
                </a:tc>
                <a:tc>
                  <a:txBody>
                    <a:bodyPr/>
                    <a:lstStyle/>
                    <a:p>
                      <a:pPr indent="0" lvl="0" marL="0" rtl="0" algn="ctr">
                        <a:spcBef>
                          <a:spcPts val="0"/>
                        </a:spcBef>
                        <a:spcAft>
                          <a:spcPts val="0"/>
                        </a:spcAft>
                        <a:buNone/>
                      </a:pPr>
                      <a:r>
                        <a:rPr lang="en" sz="1300">
                          <a:latin typeface="Comic Sans MS"/>
                          <a:ea typeface="Comic Sans MS"/>
                          <a:cs typeface="Comic Sans MS"/>
                          <a:sym typeface="Comic Sans MS"/>
                        </a:rPr>
                        <a:t>All children in</a:t>
                      </a:r>
                      <a:endParaRPr sz="1300">
                        <a:latin typeface="Comic Sans MS"/>
                        <a:ea typeface="Comic Sans MS"/>
                        <a:cs typeface="Comic Sans MS"/>
                        <a:sym typeface="Comic Sans MS"/>
                      </a:endParaRPr>
                    </a:p>
                  </a:txBody>
                  <a:tcPr marT="91425" marB="91425" marR="91425" marL="91425">
                    <a:solidFill>
                      <a:srgbClr val="B6D7A8"/>
                    </a:solidFill>
                  </a:tcPr>
                </a:tc>
              </a:tr>
            </a:tbl>
          </a:graphicData>
        </a:graphic>
      </p:graphicFrame>
      <p:sp>
        <p:nvSpPr>
          <p:cNvPr id="365" name="Google Shape;365;p41"/>
          <p:cNvSpPr txBox="1"/>
          <p:nvPr/>
        </p:nvSpPr>
        <p:spPr>
          <a:xfrm>
            <a:off x="1132100" y="4237225"/>
            <a:ext cx="6982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Comic Sans MS"/>
                <a:ea typeface="Comic Sans MS"/>
                <a:cs typeface="Comic Sans MS"/>
                <a:sym typeface="Comic Sans MS"/>
              </a:rPr>
              <a:t>Following Week: All children in each day</a:t>
            </a:r>
            <a:endParaRPr>
              <a:latin typeface="Comic Sans MS"/>
              <a:ea typeface="Comic Sans MS"/>
              <a:cs typeface="Comic Sans MS"/>
              <a:sym typeface="Comic Sans M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2"/>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71" name="Google Shape;371;p42"/>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372" name="Google Shape;372;p42"/>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373" name="Google Shape;373;p42"/>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374" name="Google Shape;374;p42"/>
          <p:cNvSpPr txBox="1"/>
          <p:nvPr/>
        </p:nvSpPr>
        <p:spPr>
          <a:xfrm>
            <a:off x="0" y="1474150"/>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lang="en" sz="2400" u="sng">
                <a:solidFill>
                  <a:schemeClr val="dk1"/>
                </a:solidFill>
                <a:latin typeface="Comic Sans MS"/>
                <a:ea typeface="Comic Sans MS"/>
                <a:cs typeface="Comic Sans MS"/>
                <a:sym typeface="Comic Sans MS"/>
              </a:rPr>
              <a:t>September ready checklist</a:t>
            </a:r>
            <a:endParaRPr b="0" i="0" sz="1100" u="none" cap="none" strike="noStrike">
              <a:solidFill>
                <a:srgbClr val="000000"/>
              </a:solidFill>
              <a:latin typeface="Arial"/>
              <a:ea typeface="Arial"/>
              <a:cs typeface="Arial"/>
              <a:sym typeface="Arial"/>
            </a:endParaRPr>
          </a:p>
        </p:txBody>
      </p:sp>
      <p:sp>
        <p:nvSpPr>
          <p:cNvPr id="375" name="Google Shape;375;p42"/>
          <p:cNvSpPr/>
          <p:nvPr/>
        </p:nvSpPr>
        <p:spPr>
          <a:xfrm>
            <a:off x="382050" y="2064019"/>
            <a:ext cx="8362500" cy="2803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a:latin typeface="Comic Sans MS"/>
                <a:ea typeface="Comic Sans MS"/>
                <a:cs typeface="Comic Sans MS"/>
                <a:sym typeface="Comic Sans MS"/>
              </a:rPr>
              <a:t>Have you got…</a:t>
            </a:r>
            <a:endParaRPr>
              <a:latin typeface="Comic Sans MS"/>
              <a:ea typeface="Comic Sans MS"/>
              <a:cs typeface="Comic Sans MS"/>
              <a:sym typeface="Comic Sans MS"/>
            </a:endParaRPr>
          </a:p>
          <a:p>
            <a:pPr indent="-317500" lvl="0" marL="457200" marR="0" rtl="0" algn="l">
              <a:lnSpc>
                <a:spcPct val="100000"/>
              </a:lnSpc>
              <a:spcBef>
                <a:spcPts val="0"/>
              </a:spcBef>
              <a:spcAft>
                <a:spcPts val="0"/>
              </a:spcAft>
              <a:buSzPts val="1400"/>
              <a:buFont typeface="Comic Sans MS"/>
              <a:buChar char="❏"/>
            </a:pPr>
            <a:r>
              <a:rPr lang="en">
                <a:latin typeface="Comic Sans MS"/>
                <a:ea typeface="Comic Sans MS"/>
                <a:cs typeface="Comic Sans MS"/>
                <a:sym typeface="Comic Sans MS"/>
              </a:rPr>
              <a:t>A named water bottle that they recognise</a:t>
            </a:r>
            <a:endParaRPr>
              <a:latin typeface="Comic Sans MS"/>
              <a:ea typeface="Comic Sans MS"/>
              <a:cs typeface="Comic Sans MS"/>
              <a:sym typeface="Comic Sans MS"/>
            </a:endParaRPr>
          </a:p>
          <a:p>
            <a:pPr indent="-317500" lvl="0" marL="457200" marR="0" rtl="0" algn="l">
              <a:lnSpc>
                <a:spcPct val="100000"/>
              </a:lnSpc>
              <a:spcBef>
                <a:spcPts val="0"/>
              </a:spcBef>
              <a:spcAft>
                <a:spcPts val="0"/>
              </a:spcAft>
              <a:buSzPts val="1400"/>
              <a:buFont typeface="Comic Sans MS"/>
              <a:buChar char="❏"/>
            </a:pPr>
            <a:r>
              <a:rPr lang="en">
                <a:latin typeface="Comic Sans MS"/>
                <a:ea typeface="Comic Sans MS"/>
                <a:cs typeface="Comic Sans MS"/>
                <a:sym typeface="Comic Sans MS"/>
              </a:rPr>
              <a:t>An </a:t>
            </a:r>
            <a:r>
              <a:rPr lang="en">
                <a:latin typeface="Comic Sans MS"/>
                <a:ea typeface="Comic Sans MS"/>
                <a:cs typeface="Comic Sans MS"/>
                <a:sym typeface="Comic Sans MS"/>
              </a:rPr>
              <a:t>extra bag of spare clothes (in case of accidents or messiness) </a:t>
            </a:r>
            <a:endParaRPr>
              <a:latin typeface="Comic Sans MS"/>
              <a:ea typeface="Comic Sans MS"/>
              <a:cs typeface="Comic Sans MS"/>
              <a:sym typeface="Comic Sans MS"/>
            </a:endParaRPr>
          </a:p>
          <a:p>
            <a:pPr indent="-317500" lvl="0" marL="457200" marR="0" rtl="0" algn="l">
              <a:lnSpc>
                <a:spcPct val="100000"/>
              </a:lnSpc>
              <a:spcBef>
                <a:spcPts val="0"/>
              </a:spcBef>
              <a:spcAft>
                <a:spcPts val="0"/>
              </a:spcAft>
              <a:buSzPts val="1400"/>
              <a:buFont typeface="Comic Sans MS"/>
              <a:buChar char="❏"/>
            </a:pPr>
            <a:r>
              <a:rPr lang="en">
                <a:latin typeface="Comic Sans MS"/>
                <a:ea typeface="Comic Sans MS"/>
                <a:cs typeface="Comic Sans MS"/>
                <a:sym typeface="Comic Sans MS"/>
              </a:rPr>
              <a:t>A named school jumper/cardigan</a:t>
            </a:r>
            <a:endParaRPr>
              <a:latin typeface="Comic Sans MS"/>
              <a:ea typeface="Comic Sans MS"/>
              <a:cs typeface="Comic Sans MS"/>
              <a:sym typeface="Comic Sans MS"/>
            </a:endParaRPr>
          </a:p>
          <a:p>
            <a:pPr indent="-317500" lvl="0" marL="457200" marR="0" rtl="0" algn="l">
              <a:lnSpc>
                <a:spcPct val="100000"/>
              </a:lnSpc>
              <a:spcBef>
                <a:spcPts val="0"/>
              </a:spcBef>
              <a:spcAft>
                <a:spcPts val="0"/>
              </a:spcAft>
              <a:buSzPts val="1400"/>
              <a:buFont typeface="Comic Sans MS"/>
              <a:buChar char="❏"/>
            </a:pPr>
            <a:r>
              <a:rPr lang="en">
                <a:latin typeface="Comic Sans MS"/>
                <a:ea typeface="Comic Sans MS"/>
                <a:cs typeface="Comic Sans MS"/>
                <a:sym typeface="Comic Sans MS"/>
              </a:rPr>
              <a:t>Named school shoes</a:t>
            </a:r>
            <a:endParaRPr>
              <a:latin typeface="Comic Sans MS"/>
              <a:ea typeface="Comic Sans MS"/>
              <a:cs typeface="Comic Sans MS"/>
              <a:sym typeface="Comic Sans MS"/>
            </a:endParaRPr>
          </a:p>
          <a:p>
            <a:pPr indent="0" lvl="0" marL="0" marR="0" rtl="0" algn="l">
              <a:lnSpc>
                <a:spcPct val="100000"/>
              </a:lnSpc>
              <a:spcBef>
                <a:spcPts val="0"/>
              </a:spcBef>
              <a:spcAft>
                <a:spcPts val="0"/>
              </a:spcAft>
              <a:buNone/>
            </a:pPr>
            <a:r>
              <a:t/>
            </a:r>
            <a:endParaRPr>
              <a:latin typeface="Comic Sans MS"/>
              <a:ea typeface="Comic Sans MS"/>
              <a:cs typeface="Comic Sans MS"/>
              <a:sym typeface="Comic Sans MS"/>
            </a:endParaRPr>
          </a:p>
          <a:p>
            <a:pPr indent="0" lvl="0" marL="0" marR="0" rtl="0" algn="l">
              <a:lnSpc>
                <a:spcPct val="100000"/>
              </a:lnSpc>
              <a:spcBef>
                <a:spcPts val="0"/>
              </a:spcBef>
              <a:spcAft>
                <a:spcPts val="0"/>
              </a:spcAft>
              <a:buNone/>
            </a:pPr>
            <a:r>
              <a:rPr lang="en">
                <a:latin typeface="Comic Sans MS"/>
                <a:ea typeface="Comic Sans MS"/>
                <a:cs typeface="Comic Sans MS"/>
                <a:sym typeface="Comic Sans MS"/>
              </a:rPr>
              <a:t>Have you completed and handed in…</a:t>
            </a:r>
            <a:endParaRPr>
              <a:latin typeface="Comic Sans MS"/>
              <a:ea typeface="Comic Sans MS"/>
              <a:cs typeface="Comic Sans MS"/>
              <a:sym typeface="Comic Sans MS"/>
            </a:endParaRPr>
          </a:p>
          <a:p>
            <a:pPr indent="-317500" lvl="0" marL="457200" marR="0" rtl="0" algn="l">
              <a:lnSpc>
                <a:spcPct val="100000"/>
              </a:lnSpc>
              <a:spcBef>
                <a:spcPts val="0"/>
              </a:spcBef>
              <a:spcAft>
                <a:spcPts val="0"/>
              </a:spcAft>
              <a:buSzPts val="1400"/>
              <a:buFont typeface="Comic Sans MS"/>
              <a:buChar char="❏"/>
            </a:pPr>
            <a:r>
              <a:rPr lang="en">
                <a:latin typeface="Comic Sans MS"/>
                <a:ea typeface="Comic Sans MS"/>
                <a:cs typeface="Comic Sans MS"/>
                <a:sym typeface="Comic Sans MS"/>
              </a:rPr>
              <a:t>Tapestry Permission form</a:t>
            </a:r>
            <a:endParaRPr>
              <a:latin typeface="Comic Sans MS"/>
              <a:ea typeface="Comic Sans MS"/>
              <a:cs typeface="Comic Sans MS"/>
              <a:sym typeface="Comic Sans MS"/>
            </a:endParaRPr>
          </a:p>
          <a:p>
            <a:pPr indent="-317500" lvl="0" marL="457200" marR="0" rtl="0" algn="l">
              <a:lnSpc>
                <a:spcPct val="100000"/>
              </a:lnSpc>
              <a:spcBef>
                <a:spcPts val="0"/>
              </a:spcBef>
              <a:spcAft>
                <a:spcPts val="0"/>
              </a:spcAft>
              <a:buSzPts val="1400"/>
              <a:buFont typeface="Comic Sans MS"/>
              <a:buChar char="❏"/>
            </a:pPr>
            <a:r>
              <a:rPr lang="en">
                <a:latin typeface="Comic Sans MS"/>
                <a:ea typeface="Comic Sans MS"/>
                <a:cs typeface="Comic Sans MS"/>
                <a:sym typeface="Comic Sans MS"/>
              </a:rPr>
              <a:t>Tapestry email information form</a:t>
            </a:r>
            <a:endParaRPr>
              <a:latin typeface="Comic Sans MS"/>
              <a:ea typeface="Comic Sans MS"/>
              <a:cs typeface="Comic Sans MS"/>
              <a:sym typeface="Comic Sans MS"/>
            </a:endParaRPr>
          </a:p>
          <a:p>
            <a:pPr indent="-317500" lvl="0" marL="457200" marR="0" rtl="0" algn="l">
              <a:lnSpc>
                <a:spcPct val="100000"/>
              </a:lnSpc>
              <a:spcBef>
                <a:spcPts val="0"/>
              </a:spcBef>
              <a:spcAft>
                <a:spcPts val="0"/>
              </a:spcAft>
              <a:buSzPts val="1400"/>
              <a:buFont typeface="Comic Sans MS"/>
              <a:buChar char="❏"/>
            </a:pPr>
            <a:r>
              <a:rPr lang="en">
                <a:latin typeface="Comic Sans MS"/>
                <a:ea typeface="Comic Sans MS"/>
                <a:cs typeface="Comic Sans MS"/>
                <a:sym typeface="Comic Sans MS"/>
              </a:rPr>
              <a:t>Authorised Adult form</a:t>
            </a:r>
            <a:endParaRPr>
              <a:latin typeface="Comic Sans MS"/>
              <a:ea typeface="Comic Sans MS"/>
              <a:cs typeface="Comic Sans MS"/>
              <a:sym typeface="Comic Sans MS"/>
            </a:endParaRPr>
          </a:p>
          <a:p>
            <a:pPr indent="-317500" lvl="0" marL="457200" marR="0" rtl="0" algn="l">
              <a:lnSpc>
                <a:spcPct val="100000"/>
              </a:lnSpc>
              <a:spcBef>
                <a:spcPts val="0"/>
              </a:spcBef>
              <a:spcAft>
                <a:spcPts val="0"/>
              </a:spcAft>
              <a:buSzPts val="1400"/>
              <a:buFont typeface="Comic Sans MS"/>
              <a:buChar char="❏"/>
            </a:pPr>
            <a:r>
              <a:rPr lang="en">
                <a:latin typeface="Comic Sans MS"/>
                <a:ea typeface="Comic Sans MS"/>
                <a:cs typeface="Comic Sans MS"/>
                <a:sym typeface="Comic Sans MS"/>
              </a:rPr>
              <a:t>Application documents</a:t>
            </a:r>
            <a:endParaRPr>
              <a:latin typeface="Comic Sans MS"/>
              <a:ea typeface="Comic Sans MS"/>
              <a:cs typeface="Comic Sans MS"/>
              <a:sym typeface="Comic Sans M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3"/>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81" name="Google Shape;381;p43"/>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382" name="Google Shape;382;p43"/>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383" name="Google Shape;383;p43"/>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384" name="Google Shape;384;p43"/>
          <p:cNvSpPr txBox="1"/>
          <p:nvPr/>
        </p:nvSpPr>
        <p:spPr>
          <a:xfrm>
            <a:off x="0" y="1474150"/>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lang="en" sz="2400" u="sng">
                <a:solidFill>
                  <a:schemeClr val="dk1"/>
                </a:solidFill>
                <a:latin typeface="Comic Sans MS"/>
                <a:ea typeface="Comic Sans MS"/>
                <a:cs typeface="Comic Sans MS"/>
                <a:sym typeface="Comic Sans MS"/>
              </a:rPr>
              <a:t>Any Questions?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6"/>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56" name="Google Shape;156;p26"/>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157" name="Google Shape;157;p26"/>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158" name="Google Shape;158;p26"/>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159" name="Google Shape;159;p26"/>
          <p:cNvSpPr txBox="1"/>
          <p:nvPr/>
        </p:nvSpPr>
        <p:spPr>
          <a:xfrm>
            <a:off x="-1" y="1413038"/>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Comic Sans MS"/>
                <a:ea typeface="Comic Sans MS"/>
                <a:cs typeface="Comic Sans MS"/>
                <a:sym typeface="Comic Sans MS"/>
              </a:rPr>
              <a:t>Our Ethos</a:t>
            </a:r>
            <a:endParaRPr b="0" i="0" sz="1100" u="none" cap="none" strike="noStrike">
              <a:solidFill>
                <a:srgbClr val="000000"/>
              </a:solidFill>
              <a:latin typeface="Arial"/>
              <a:ea typeface="Arial"/>
              <a:cs typeface="Arial"/>
              <a:sym typeface="Arial"/>
            </a:endParaRPr>
          </a:p>
        </p:txBody>
      </p:sp>
      <p:sp>
        <p:nvSpPr>
          <p:cNvPr id="160" name="Google Shape;160;p26"/>
          <p:cNvSpPr txBox="1"/>
          <p:nvPr/>
        </p:nvSpPr>
        <p:spPr>
          <a:xfrm>
            <a:off x="7902723" y="68914"/>
            <a:ext cx="1241400" cy="192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omic Sans MS"/>
                <a:ea typeface="Comic Sans MS"/>
                <a:cs typeface="Comic Sans MS"/>
                <a:sym typeface="Comic Sans MS"/>
              </a:rPr>
              <a:t>2022-2023</a:t>
            </a:r>
            <a:endParaRPr b="0" i="0" sz="1100" u="none" cap="none" strike="noStrike">
              <a:solidFill>
                <a:srgbClr val="000000"/>
              </a:solidFill>
              <a:latin typeface="Arial"/>
              <a:ea typeface="Arial"/>
              <a:cs typeface="Arial"/>
              <a:sym typeface="Arial"/>
            </a:endParaRPr>
          </a:p>
        </p:txBody>
      </p:sp>
      <p:sp>
        <p:nvSpPr>
          <p:cNvPr id="161" name="Google Shape;161;p26"/>
          <p:cNvSpPr/>
          <p:nvPr/>
        </p:nvSpPr>
        <p:spPr>
          <a:xfrm>
            <a:off x="173008" y="2076508"/>
            <a:ext cx="8798100" cy="2619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omic Sans MS"/>
                <a:ea typeface="Comic Sans MS"/>
                <a:cs typeface="Comic Sans MS"/>
                <a:sym typeface="Comic Sans MS"/>
              </a:rPr>
              <a:t>Our School is proud of its strong community. We value our partnership with parents, parishes and the wider community.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000000"/>
              </a:buClr>
              <a:buSzPts val="1100"/>
              <a:buFont typeface="Arial"/>
              <a:buNone/>
            </a:pPr>
            <a:r>
              <a:rPr b="0" i="0" lang="en" sz="1100" u="none" cap="none" strike="noStrike">
                <a:solidFill>
                  <a:srgbClr val="000000"/>
                </a:solidFill>
                <a:latin typeface="Comic Sans MS"/>
                <a:ea typeface="Comic Sans MS"/>
                <a:cs typeface="Comic Sans MS"/>
                <a:sym typeface="Comic Sans MS"/>
              </a:rPr>
              <a:t>We are a school and church community, a family, promoting core Gospel values of compassion, respect for self and others, responsibility and honesty.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000000"/>
              </a:buClr>
              <a:buSzPts val="1100"/>
              <a:buFont typeface="Arial"/>
              <a:buNone/>
            </a:pPr>
            <a:r>
              <a:rPr b="0" i="0" lang="en" sz="1100" u="none" cap="none" strike="noStrike">
                <a:solidFill>
                  <a:srgbClr val="000000"/>
                </a:solidFill>
                <a:latin typeface="Comic Sans MS"/>
                <a:ea typeface="Comic Sans MS"/>
                <a:cs typeface="Comic Sans MS"/>
                <a:sym typeface="Comic Sans MS"/>
              </a:rPr>
              <a:t>Our blend of traditional values, combined with creativity and innovation, offers a rich environment for progress. We believe that every child can succeed in life if challenged and inspired appropriately.</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000000"/>
              </a:buClr>
              <a:buSzPts val="1100"/>
              <a:buFont typeface="Arial"/>
              <a:buNone/>
            </a:pPr>
            <a:r>
              <a:rPr b="1" i="0" lang="en" sz="1100" u="none" cap="none" strike="noStrike">
                <a:solidFill>
                  <a:srgbClr val="000000"/>
                </a:solidFill>
                <a:latin typeface="Comic Sans MS"/>
                <a:ea typeface="Comic Sans MS"/>
                <a:cs typeface="Comic Sans MS"/>
                <a:sym typeface="Comic Sans MS"/>
              </a:rPr>
              <a:t>We share a vision for each child to be cherished and have the best opportunities for an excellent education and fun-time in these formative years, to be a place where we help to make long-lasting magical memories through a creative inspiring curriculum.</a:t>
            </a:r>
            <a:br>
              <a:rPr b="0" i="0" lang="en" sz="1100" u="none" cap="none" strike="noStrike">
                <a:solidFill>
                  <a:srgbClr val="000000"/>
                </a:solidFill>
                <a:latin typeface="Comic Sans MS"/>
                <a:ea typeface="Comic Sans MS"/>
                <a:cs typeface="Comic Sans MS"/>
                <a:sym typeface="Comic Sans MS"/>
              </a:rPr>
            </a:br>
            <a:br>
              <a:rPr b="0" i="0" lang="en" sz="1100" u="none" cap="none" strike="noStrike">
                <a:solidFill>
                  <a:srgbClr val="000000"/>
                </a:solidFill>
                <a:latin typeface="Comic Sans MS"/>
                <a:ea typeface="Comic Sans MS"/>
                <a:cs typeface="Comic Sans MS"/>
                <a:sym typeface="Comic Sans MS"/>
              </a:rPr>
            </a:br>
            <a:r>
              <a:rPr b="0" i="0" lang="en" sz="1100" u="none" cap="none" strike="noStrike">
                <a:solidFill>
                  <a:srgbClr val="000000"/>
                </a:solidFill>
                <a:latin typeface="Comic Sans MS"/>
                <a:ea typeface="Comic Sans MS"/>
                <a:cs typeface="Comic Sans MS"/>
                <a:sym typeface="Comic Sans MS"/>
              </a:rPr>
              <a:t>We encourage the full potential of every person by providing a unique and sacred learning environment witnessing to the person of Christ at the centre of every aspect of school life. We seek to build positive relationships with parents and others we work with, to provide a service to society preparing children as good citizens.</a:t>
            </a:r>
            <a:br>
              <a:rPr b="0" i="0" lang="en" sz="1100" u="none" cap="none" strike="noStrike">
                <a:solidFill>
                  <a:srgbClr val="000000"/>
                </a:solidFill>
                <a:latin typeface="Comic Sans MS"/>
                <a:ea typeface="Comic Sans MS"/>
                <a:cs typeface="Comic Sans MS"/>
                <a:sym typeface="Comic Sans MS"/>
              </a:rPr>
            </a:br>
            <a:br>
              <a:rPr b="0" i="0" lang="en" sz="1100" u="none" cap="none" strike="noStrike">
                <a:solidFill>
                  <a:srgbClr val="000000"/>
                </a:solidFill>
                <a:latin typeface="Comic Sans MS"/>
                <a:ea typeface="Comic Sans MS"/>
                <a:cs typeface="Comic Sans MS"/>
                <a:sym typeface="Comic Sans MS"/>
              </a:rPr>
            </a:br>
            <a:r>
              <a:rPr b="0" i="0" lang="en" sz="1100" u="none" cap="none" strike="noStrike">
                <a:solidFill>
                  <a:srgbClr val="000000"/>
                </a:solidFill>
                <a:latin typeface="Comic Sans MS"/>
                <a:ea typeface="Comic Sans MS"/>
                <a:cs typeface="Comic Sans MS"/>
                <a:sym typeface="Comic Sans MS"/>
              </a:rPr>
              <a:t>We aim to foster a love of learning in our children and to allow every child to work to the best of their ability. We strive for excellence in all we do.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7"/>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67" name="Google Shape;167;p27"/>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168" name="Google Shape;168;p27"/>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169" name="Google Shape;169;p27"/>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170" name="Google Shape;170;p27"/>
          <p:cNvSpPr txBox="1"/>
          <p:nvPr/>
        </p:nvSpPr>
        <p:spPr>
          <a:xfrm>
            <a:off x="-1" y="1413038"/>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lang="en" sz="2400" u="sng">
                <a:solidFill>
                  <a:schemeClr val="dk1"/>
                </a:solidFill>
                <a:latin typeface="Comic Sans MS"/>
                <a:ea typeface="Comic Sans MS"/>
                <a:cs typeface="Comic Sans MS"/>
                <a:sym typeface="Comic Sans MS"/>
              </a:rPr>
              <a:t>Meet the Team</a:t>
            </a:r>
            <a:endParaRPr b="0" i="0" sz="1100" u="none" cap="none" strike="noStrike">
              <a:solidFill>
                <a:srgbClr val="000000"/>
              </a:solidFill>
              <a:latin typeface="Arial"/>
              <a:ea typeface="Arial"/>
              <a:cs typeface="Arial"/>
              <a:sym typeface="Arial"/>
            </a:endParaRPr>
          </a:p>
        </p:txBody>
      </p:sp>
      <p:sp>
        <p:nvSpPr>
          <p:cNvPr id="171" name="Google Shape;171;p27"/>
          <p:cNvSpPr txBox="1"/>
          <p:nvPr/>
        </p:nvSpPr>
        <p:spPr>
          <a:xfrm>
            <a:off x="7902723" y="68914"/>
            <a:ext cx="1241400" cy="192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omic Sans MS"/>
                <a:ea typeface="Comic Sans MS"/>
                <a:cs typeface="Comic Sans MS"/>
                <a:sym typeface="Comic Sans MS"/>
              </a:rPr>
              <a:t>2022-2023</a:t>
            </a:r>
            <a:endParaRPr b="0" i="0" sz="1100" u="none" cap="none" strike="noStrike">
              <a:solidFill>
                <a:srgbClr val="000000"/>
              </a:solidFill>
              <a:latin typeface="Arial"/>
              <a:ea typeface="Arial"/>
              <a:cs typeface="Arial"/>
              <a:sym typeface="Arial"/>
            </a:endParaRPr>
          </a:p>
        </p:txBody>
      </p:sp>
      <p:sp>
        <p:nvSpPr>
          <p:cNvPr id="172" name="Google Shape;172;p27"/>
          <p:cNvSpPr txBox="1"/>
          <p:nvPr/>
        </p:nvSpPr>
        <p:spPr>
          <a:xfrm>
            <a:off x="449280" y="4265591"/>
            <a:ext cx="18885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sng" cap="none" strike="noStrike">
                <a:solidFill>
                  <a:srgbClr val="000000"/>
                </a:solidFill>
                <a:latin typeface="Comic Sans MS"/>
                <a:ea typeface="Comic Sans MS"/>
                <a:cs typeface="Comic Sans MS"/>
                <a:sym typeface="Comic Sans MS"/>
              </a:rPr>
              <a:t>Mrs Campanella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omic Sans MS"/>
                <a:ea typeface="Comic Sans MS"/>
                <a:cs typeface="Comic Sans MS"/>
                <a:sym typeface="Comic Sans MS"/>
              </a:rPr>
              <a:t>(Early Years Practitioner)</a:t>
            </a:r>
            <a:endParaRPr b="0" i="0" sz="1400" u="none" cap="none" strike="noStrike">
              <a:solidFill>
                <a:srgbClr val="000000"/>
              </a:solidFill>
              <a:latin typeface="Arial"/>
              <a:ea typeface="Arial"/>
              <a:cs typeface="Arial"/>
              <a:sym typeface="Arial"/>
            </a:endParaRPr>
          </a:p>
        </p:txBody>
      </p:sp>
      <p:sp>
        <p:nvSpPr>
          <p:cNvPr id="173" name="Google Shape;173;p27"/>
          <p:cNvSpPr txBox="1"/>
          <p:nvPr/>
        </p:nvSpPr>
        <p:spPr>
          <a:xfrm>
            <a:off x="3539405" y="4265591"/>
            <a:ext cx="18885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sng" cap="none" strike="noStrike">
                <a:solidFill>
                  <a:srgbClr val="000000"/>
                </a:solidFill>
                <a:latin typeface="Comic Sans MS"/>
                <a:ea typeface="Comic Sans MS"/>
                <a:cs typeface="Comic Sans MS"/>
                <a:sym typeface="Comic Sans MS"/>
              </a:rPr>
              <a:t>M</a:t>
            </a:r>
            <a:r>
              <a:rPr b="1" lang="en" sz="1100" u="sng">
                <a:latin typeface="Comic Sans MS"/>
                <a:ea typeface="Comic Sans MS"/>
                <a:cs typeface="Comic Sans MS"/>
                <a:sym typeface="Comic Sans MS"/>
              </a:rPr>
              <a:t>iss</a:t>
            </a:r>
            <a:r>
              <a:rPr b="1" i="0" lang="en" sz="1100" u="sng" cap="none" strike="noStrike">
                <a:solidFill>
                  <a:srgbClr val="000000"/>
                </a:solidFill>
                <a:latin typeface="Comic Sans MS"/>
                <a:ea typeface="Comic Sans MS"/>
                <a:cs typeface="Comic Sans MS"/>
                <a:sym typeface="Comic Sans MS"/>
              </a:rPr>
              <a:t> </a:t>
            </a:r>
            <a:r>
              <a:rPr b="1" lang="en" sz="1100" u="sng">
                <a:latin typeface="Comic Sans MS"/>
                <a:ea typeface="Comic Sans MS"/>
                <a:cs typeface="Comic Sans MS"/>
                <a:sym typeface="Comic Sans MS"/>
              </a:rPr>
              <a:t>Weston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omic Sans MS"/>
                <a:ea typeface="Comic Sans MS"/>
                <a:cs typeface="Comic Sans MS"/>
                <a:sym typeface="Comic Sans MS"/>
              </a:rPr>
              <a:t>(</a:t>
            </a:r>
            <a:r>
              <a:rPr lang="en" sz="1100">
                <a:latin typeface="Comic Sans MS"/>
                <a:ea typeface="Comic Sans MS"/>
                <a:cs typeface="Comic Sans MS"/>
                <a:sym typeface="Comic Sans MS"/>
              </a:rPr>
              <a:t>Class Teacher</a:t>
            </a:r>
            <a:r>
              <a:rPr b="0" i="0" lang="en" sz="1100" u="none" cap="none" strike="noStrike">
                <a:solidFill>
                  <a:srgbClr val="000000"/>
                </a:solidFill>
                <a:latin typeface="Comic Sans MS"/>
                <a:ea typeface="Comic Sans MS"/>
                <a:cs typeface="Comic Sans MS"/>
                <a:sym typeface="Comic Sans MS"/>
              </a:rPr>
              <a:t>)</a:t>
            </a:r>
            <a:endParaRPr b="0" i="0" sz="1400" u="none" cap="none" strike="noStrike">
              <a:solidFill>
                <a:srgbClr val="000000"/>
              </a:solidFill>
              <a:latin typeface="Arial"/>
              <a:ea typeface="Arial"/>
              <a:cs typeface="Arial"/>
              <a:sym typeface="Arial"/>
            </a:endParaRPr>
          </a:p>
        </p:txBody>
      </p:sp>
      <p:sp>
        <p:nvSpPr>
          <p:cNvPr id="174" name="Google Shape;174;p27"/>
          <p:cNvSpPr txBox="1"/>
          <p:nvPr/>
        </p:nvSpPr>
        <p:spPr>
          <a:xfrm>
            <a:off x="6807605" y="4265591"/>
            <a:ext cx="18885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sng" cap="none" strike="noStrike">
                <a:solidFill>
                  <a:srgbClr val="000000"/>
                </a:solidFill>
                <a:latin typeface="Comic Sans MS"/>
                <a:ea typeface="Comic Sans MS"/>
                <a:cs typeface="Comic Sans MS"/>
                <a:sym typeface="Comic Sans MS"/>
              </a:rPr>
              <a:t>M</a:t>
            </a:r>
            <a:r>
              <a:rPr b="1" lang="en" sz="1100" u="sng">
                <a:latin typeface="Comic Sans MS"/>
                <a:ea typeface="Comic Sans MS"/>
                <a:cs typeface="Comic Sans MS"/>
                <a:sym typeface="Comic Sans MS"/>
              </a:rPr>
              <a:t>iss Webb</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omic Sans MS"/>
                <a:ea typeface="Comic Sans MS"/>
                <a:cs typeface="Comic Sans MS"/>
                <a:sym typeface="Comic Sans MS"/>
              </a:rPr>
              <a:t>(Early Years </a:t>
            </a:r>
            <a:r>
              <a:rPr lang="en" sz="1100">
                <a:latin typeface="Comic Sans MS"/>
                <a:ea typeface="Comic Sans MS"/>
                <a:cs typeface="Comic Sans MS"/>
                <a:sym typeface="Comic Sans MS"/>
              </a:rPr>
              <a:t>Phase Leader &amp; Reception Class Teacher</a:t>
            </a:r>
            <a:r>
              <a:rPr b="0" i="0" lang="en" sz="1100" u="none" cap="none" strike="noStrike">
                <a:solidFill>
                  <a:srgbClr val="000000"/>
                </a:solidFill>
                <a:latin typeface="Comic Sans MS"/>
                <a:ea typeface="Comic Sans MS"/>
                <a:cs typeface="Comic Sans MS"/>
                <a:sym typeface="Comic Sans MS"/>
              </a:rPr>
              <a:t>)</a:t>
            </a:r>
            <a:endParaRPr b="0" i="0" sz="1400" u="none" cap="none" strike="noStrike">
              <a:solidFill>
                <a:srgbClr val="000000"/>
              </a:solidFill>
              <a:latin typeface="Arial"/>
              <a:ea typeface="Arial"/>
              <a:cs typeface="Arial"/>
              <a:sym typeface="Arial"/>
            </a:endParaRPr>
          </a:p>
        </p:txBody>
      </p:sp>
      <p:pic>
        <p:nvPicPr>
          <p:cNvPr id="175" name="Google Shape;175;p27"/>
          <p:cNvPicPr preferRelativeResize="0"/>
          <p:nvPr/>
        </p:nvPicPr>
        <p:blipFill rotWithShape="1">
          <a:blip r:embed="rId4">
            <a:alphaModFix/>
          </a:blip>
          <a:srcRect b="7435" l="8204" r="8587" t="6601"/>
          <a:stretch/>
        </p:blipFill>
        <p:spPr>
          <a:xfrm>
            <a:off x="7005437" y="2146000"/>
            <a:ext cx="1492824" cy="2056525"/>
          </a:xfrm>
          <a:prstGeom prst="rect">
            <a:avLst/>
          </a:prstGeom>
          <a:noFill/>
          <a:ln>
            <a:noFill/>
          </a:ln>
        </p:spPr>
      </p:pic>
      <p:pic>
        <p:nvPicPr>
          <p:cNvPr id="176" name="Google Shape;176;p27"/>
          <p:cNvPicPr preferRelativeResize="0"/>
          <p:nvPr/>
        </p:nvPicPr>
        <p:blipFill>
          <a:blip r:embed="rId5">
            <a:alphaModFix/>
          </a:blip>
          <a:stretch>
            <a:fillRect/>
          </a:stretch>
        </p:blipFill>
        <p:spPr>
          <a:xfrm>
            <a:off x="622324" y="2146000"/>
            <a:ext cx="1542394" cy="2056525"/>
          </a:xfrm>
          <a:prstGeom prst="rect">
            <a:avLst/>
          </a:prstGeom>
          <a:noFill/>
          <a:ln>
            <a:noFill/>
          </a:ln>
        </p:spPr>
      </p:pic>
      <p:pic>
        <p:nvPicPr>
          <p:cNvPr id="177" name="Google Shape;177;p27"/>
          <p:cNvPicPr preferRelativeResize="0"/>
          <p:nvPr/>
        </p:nvPicPr>
        <p:blipFill>
          <a:blip r:embed="rId6">
            <a:alphaModFix/>
          </a:blip>
          <a:stretch>
            <a:fillRect/>
          </a:stretch>
        </p:blipFill>
        <p:spPr>
          <a:xfrm>
            <a:off x="3813874" y="2145998"/>
            <a:ext cx="1542399" cy="20565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8"/>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83" name="Google Shape;183;p28"/>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184" name="Google Shape;184;p28"/>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185" name="Google Shape;185;p28"/>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186" name="Google Shape;186;p28"/>
          <p:cNvSpPr txBox="1"/>
          <p:nvPr/>
        </p:nvSpPr>
        <p:spPr>
          <a:xfrm>
            <a:off x="0" y="1474150"/>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Comic Sans MS"/>
                <a:ea typeface="Comic Sans MS"/>
                <a:cs typeface="Comic Sans MS"/>
                <a:sym typeface="Comic Sans MS"/>
              </a:rPr>
              <a:t>EYFS Curriculum</a:t>
            </a:r>
            <a:endParaRPr b="0" i="0" sz="1100" u="none" cap="none" strike="noStrike">
              <a:solidFill>
                <a:srgbClr val="000000"/>
              </a:solidFill>
              <a:latin typeface="Arial"/>
              <a:ea typeface="Arial"/>
              <a:cs typeface="Arial"/>
              <a:sym typeface="Arial"/>
            </a:endParaRPr>
          </a:p>
        </p:txBody>
      </p:sp>
      <p:sp>
        <p:nvSpPr>
          <p:cNvPr id="187" name="Google Shape;187;p28"/>
          <p:cNvSpPr/>
          <p:nvPr/>
        </p:nvSpPr>
        <p:spPr>
          <a:xfrm>
            <a:off x="173007" y="2097581"/>
            <a:ext cx="8736000" cy="948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omic Sans MS"/>
                <a:ea typeface="Comic Sans MS"/>
                <a:cs typeface="Comic Sans MS"/>
                <a:sym typeface="Comic Sans MS"/>
              </a:rPr>
              <a:t>The </a:t>
            </a:r>
            <a:r>
              <a:rPr lang="en" sz="1400">
                <a:latin typeface="Comic Sans MS"/>
                <a:ea typeface="Comic Sans MS"/>
                <a:cs typeface="Comic Sans MS"/>
                <a:sym typeface="Comic Sans MS"/>
              </a:rPr>
              <a:t>E</a:t>
            </a:r>
            <a:r>
              <a:rPr b="0" i="0" lang="en" sz="1400" u="none" cap="none" strike="noStrike">
                <a:solidFill>
                  <a:srgbClr val="000000"/>
                </a:solidFill>
                <a:latin typeface="Comic Sans MS"/>
                <a:ea typeface="Comic Sans MS"/>
                <a:cs typeface="Comic Sans MS"/>
                <a:sym typeface="Comic Sans MS"/>
              </a:rPr>
              <a:t>arly </a:t>
            </a:r>
            <a:r>
              <a:rPr lang="en" sz="1400">
                <a:latin typeface="Comic Sans MS"/>
                <a:ea typeface="Comic Sans MS"/>
                <a:cs typeface="Comic Sans MS"/>
                <a:sym typeface="Comic Sans MS"/>
              </a:rPr>
              <a:t>Y</a:t>
            </a:r>
            <a:r>
              <a:rPr b="0" i="0" lang="en" sz="1400" u="none" cap="none" strike="noStrike">
                <a:solidFill>
                  <a:srgbClr val="000000"/>
                </a:solidFill>
                <a:latin typeface="Comic Sans MS"/>
                <a:ea typeface="Comic Sans MS"/>
                <a:cs typeface="Comic Sans MS"/>
                <a:sym typeface="Comic Sans MS"/>
              </a:rPr>
              <a:t>ears </a:t>
            </a:r>
            <a:r>
              <a:rPr lang="en" sz="1400">
                <a:latin typeface="Comic Sans MS"/>
                <a:ea typeface="Comic Sans MS"/>
                <a:cs typeface="Comic Sans MS"/>
                <a:sym typeface="Comic Sans MS"/>
              </a:rPr>
              <a:t>F</a:t>
            </a:r>
            <a:r>
              <a:rPr b="0" i="0" lang="en" sz="1400" u="none" cap="none" strike="noStrike">
                <a:solidFill>
                  <a:srgbClr val="000000"/>
                </a:solidFill>
                <a:latin typeface="Comic Sans MS"/>
                <a:ea typeface="Comic Sans MS"/>
                <a:cs typeface="Comic Sans MS"/>
                <a:sym typeface="Comic Sans MS"/>
              </a:rPr>
              <a:t>oundation </a:t>
            </a:r>
            <a:r>
              <a:rPr lang="en" sz="1400">
                <a:latin typeface="Comic Sans MS"/>
                <a:ea typeface="Comic Sans MS"/>
                <a:cs typeface="Comic Sans MS"/>
                <a:sym typeface="Comic Sans MS"/>
              </a:rPr>
              <a:t>St</a:t>
            </a:r>
            <a:r>
              <a:rPr b="0" i="0" lang="en" sz="1400" u="none" cap="none" strike="noStrike">
                <a:solidFill>
                  <a:srgbClr val="000000"/>
                </a:solidFill>
                <a:latin typeface="Comic Sans MS"/>
                <a:ea typeface="Comic Sans MS"/>
                <a:cs typeface="Comic Sans MS"/>
                <a:sym typeface="Comic Sans MS"/>
              </a:rPr>
              <a:t>age (EYFS) sets standards for the learning, development and care of your child from birth to 5 years old.</a:t>
            </a:r>
            <a:endParaRPr b="0" i="0" sz="1400" u="none"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400"/>
              </a:spcBef>
              <a:spcAft>
                <a:spcPts val="0"/>
              </a:spcAft>
              <a:buClr>
                <a:srgbClr val="000000"/>
              </a:buClr>
              <a:buSzPts val="1400"/>
              <a:buFont typeface="Arial"/>
              <a:buNone/>
            </a:pPr>
            <a:r>
              <a:rPr b="0" i="0" lang="en" sz="1400" u="none" cap="none" strike="noStrike">
                <a:solidFill>
                  <a:srgbClr val="000000"/>
                </a:solidFill>
                <a:latin typeface="Comic Sans MS"/>
                <a:ea typeface="Comic Sans MS"/>
                <a:cs typeface="Comic Sans MS"/>
                <a:sym typeface="Comic Sans MS"/>
              </a:rPr>
              <a:t>All schools and Ofsted-registered early years providers must follow the EYFS, including childminders, preschools, nurseries and school reception classes.</a:t>
            </a:r>
            <a:endParaRPr b="0" i="0" sz="1400" u="none" cap="none" strike="noStrike">
              <a:solidFill>
                <a:schemeClr val="dk1"/>
              </a:solidFill>
              <a:latin typeface="Comic Sans MS"/>
              <a:ea typeface="Comic Sans MS"/>
              <a:cs typeface="Comic Sans MS"/>
              <a:sym typeface="Comic Sans MS"/>
            </a:endParaRPr>
          </a:p>
        </p:txBody>
      </p:sp>
      <p:graphicFrame>
        <p:nvGraphicFramePr>
          <p:cNvPr id="188" name="Google Shape;188;p28"/>
          <p:cNvGraphicFramePr/>
          <p:nvPr/>
        </p:nvGraphicFramePr>
        <p:xfrm>
          <a:off x="1446554" y="3282427"/>
          <a:ext cx="3000000" cy="3000000"/>
        </p:xfrm>
        <a:graphic>
          <a:graphicData uri="http://schemas.openxmlformats.org/drawingml/2006/table">
            <a:tbl>
              <a:tblPr bandRow="1" firstRow="1">
                <a:noFill/>
                <a:tableStyleId>{44257964-4BA4-4446-B901-BD398FCA7842}</a:tableStyleId>
              </a:tblPr>
              <a:tblGrid>
                <a:gridCol w="1588375"/>
                <a:gridCol w="529475"/>
                <a:gridCol w="1058900"/>
                <a:gridCol w="1058900"/>
                <a:gridCol w="529475"/>
                <a:gridCol w="1588375"/>
              </a:tblGrid>
              <a:tr h="368675">
                <a:tc gridSpan="6">
                  <a:txBody>
                    <a:bodyPr/>
                    <a:lstStyle/>
                    <a:p>
                      <a:pPr indent="0" lvl="0" marL="0" marR="0" rtl="0" algn="ctr">
                        <a:lnSpc>
                          <a:spcPct val="100000"/>
                        </a:lnSpc>
                        <a:spcBef>
                          <a:spcPts val="0"/>
                        </a:spcBef>
                        <a:spcAft>
                          <a:spcPts val="0"/>
                        </a:spcAft>
                        <a:buClr>
                          <a:srgbClr val="000000"/>
                        </a:buClr>
                        <a:buSzPts val="1200"/>
                        <a:buFont typeface="Arial"/>
                        <a:buNone/>
                      </a:pPr>
                      <a:r>
                        <a:rPr b="1" lang="en" sz="1200" u="sng" cap="none" strike="noStrike">
                          <a:latin typeface="Comic Sans MS"/>
                          <a:ea typeface="Comic Sans MS"/>
                          <a:cs typeface="Comic Sans MS"/>
                          <a:sym typeface="Comic Sans MS"/>
                        </a:rPr>
                        <a:t>Prime Areas of Learning</a:t>
                      </a:r>
                      <a:endParaRPr sz="1100" u="none" cap="none" strike="noStrike"/>
                    </a:p>
                  </a:txBody>
                  <a:tcPr marT="34300" marB="34300" marR="68600" marL="68600" anchor="ctr"/>
                </a:tc>
                <a:tc hMerge="1"/>
                <a:tc hMerge="1"/>
                <a:tc hMerge="1"/>
                <a:tc hMerge="1"/>
                <a:tc hMerge="1"/>
              </a:tr>
              <a:tr h="392150">
                <a:tc gridSpan="2">
                  <a:txBody>
                    <a:bodyPr/>
                    <a:lstStyle/>
                    <a:p>
                      <a:pPr indent="0" lvl="0" marL="0" marR="0" rtl="0" algn="ctr">
                        <a:lnSpc>
                          <a:spcPct val="100000"/>
                        </a:lnSpc>
                        <a:spcBef>
                          <a:spcPts val="0"/>
                        </a:spcBef>
                        <a:spcAft>
                          <a:spcPts val="0"/>
                        </a:spcAft>
                        <a:buClr>
                          <a:srgbClr val="000000"/>
                        </a:buClr>
                        <a:buSzPts val="900"/>
                        <a:buFont typeface="Arial"/>
                        <a:buNone/>
                      </a:pPr>
                      <a:r>
                        <a:rPr lang="en" sz="900" u="none" cap="none" strike="noStrike">
                          <a:latin typeface="Comic Sans MS"/>
                          <a:ea typeface="Comic Sans MS"/>
                          <a:cs typeface="Comic Sans MS"/>
                          <a:sym typeface="Comic Sans MS"/>
                        </a:rPr>
                        <a:t>Communication and Language</a:t>
                      </a:r>
                      <a:endParaRPr sz="1100" u="none" cap="none" strike="noStrike"/>
                    </a:p>
                  </a:txBody>
                  <a:tcPr marT="34300" marB="34300" marR="68600" marL="68600" anchor="ctr">
                    <a:solidFill>
                      <a:srgbClr val="FFFF00"/>
                    </a:solidFill>
                  </a:tcPr>
                </a:tc>
                <a:tc hMerge="1"/>
                <a:tc gridSpan="2">
                  <a:txBody>
                    <a:bodyPr/>
                    <a:lstStyle/>
                    <a:p>
                      <a:pPr indent="0" lvl="0" marL="0" marR="0" rtl="0" algn="ctr">
                        <a:lnSpc>
                          <a:spcPct val="100000"/>
                        </a:lnSpc>
                        <a:spcBef>
                          <a:spcPts val="0"/>
                        </a:spcBef>
                        <a:spcAft>
                          <a:spcPts val="0"/>
                        </a:spcAft>
                        <a:buClr>
                          <a:srgbClr val="000000"/>
                        </a:buClr>
                        <a:buSzPts val="900"/>
                        <a:buFont typeface="Arial"/>
                        <a:buNone/>
                      </a:pPr>
                      <a:r>
                        <a:rPr lang="en" sz="900" u="none" cap="none" strike="noStrike">
                          <a:latin typeface="Comic Sans MS"/>
                          <a:ea typeface="Comic Sans MS"/>
                          <a:cs typeface="Comic Sans MS"/>
                          <a:sym typeface="Comic Sans MS"/>
                        </a:rPr>
                        <a:t>Physical Development</a:t>
                      </a:r>
                      <a:endParaRPr sz="1100" u="none" cap="none" strike="noStrike"/>
                    </a:p>
                  </a:txBody>
                  <a:tcPr marT="34300" marB="34300" marR="68600" marL="68600" anchor="ctr">
                    <a:solidFill>
                      <a:srgbClr val="FFC000"/>
                    </a:solidFill>
                  </a:tcPr>
                </a:tc>
                <a:tc hMerge="1"/>
                <a:tc gridSpan="2">
                  <a:txBody>
                    <a:bodyPr/>
                    <a:lstStyle/>
                    <a:p>
                      <a:pPr indent="0" lvl="0" marL="0" marR="0" rtl="0" algn="ctr">
                        <a:lnSpc>
                          <a:spcPct val="100000"/>
                        </a:lnSpc>
                        <a:spcBef>
                          <a:spcPts val="0"/>
                        </a:spcBef>
                        <a:spcAft>
                          <a:spcPts val="0"/>
                        </a:spcAft>
                        <a:buClr>
                          <a:srgbClr val="000000"/>
                        </a:buClr>
                        <a:buSzPts val="900"/>
                        <a:buFont typeface="Arial"/>
                        <a:buNone/>
                      </a:pPr>
                      <a:r>
                        <a:rPr lang="en" sz="900" u="none" cap="none" strike="noStrike">
                          <a:latin typeface="Comic Sans MS"/>
                          <a:ea typeface="Comic Sans MS"/>
                          <a:cs typeface="Comic Sans MS"/>
                          <a:sym typeface="Comic Sans MS"/>
                        </a:rPr>
                        <a:t>Personal, Social, Emotional Development</a:t>
                      </a:r>
                      <a:endParaRPr sz="1100" u="none" cap="none" strike="noStrike"/>
                    </a:p>
                  </a:txBody>
                  <a:tcPr marT="34300" marB="34300" marR="68600" marL="68600" anchor="ctr">
                    <a:solidFill>
                      <a:srgbClr val="FF8AD8"/>
                    </a:solidFill>
                  </a:tcPr>
                </a:tc>
                <a:tc hMerge="1"/>
              </a:tr>
              <a:tr h="392150">
                <a:tc gridSpan="6">
                  <a:txBody>
                    <a:bodyPr/>
                    <a:lstStyle/>
                    <a:p>
                      <a:pPr indent="0" lvl="0" marL="0" marR="0" rtl="0" algn="ctr">
                        <a:lnSpc>
                          <a:spcPct val="100000"/>
                        </a:lnSpc>
                        <a:spcBef>
                          <a:spcPts val="0"/>
                        </a:spcBef>
                        <a:spcAft>
                          <a:spcPts val="0"/>
                        </a:spcAft>
                        <a:buClr>
                          <a:srgbClr val="000000"/>
                        </a:buClr>
                        <a:buSzPts val="1200"/>
                        <a:buFont typeface="Arial"/>
                        <a:buNone/>
                      </a:pPr>
                      <a:r>
                        <a:rPr b="1" lang="en" sz="1200" u="sng" cap="none" strike="noStrike">
                          <a:latin typeface="Comic Sans MS"/>
                          <a:ea typeface="Comic Sans MS"/>
                          <a:cs typeface="Comic Sans MS"/>
                          <a:sym typeface="Comic Sans MS"/>
                        </a:rPr>
                        <a:t>Specific Areas of Learning</a:t>
                      </a:r>
                      <a:endParaRPr sz="1100" u="none" cap="none" strike="noStrike"/>
                    </a:p>
                  </a:txBody>
                  <a:tcPr marT="34300" marB="34300" marR="68600" marL="68600" anchor="ctr"/>
                </a:tc>
                <a:tc hMerge="1"/>
                <a:tc hMerge="1"/>
                <a:tc hMerge="1"/>
                <a:tc hMerge="1"/>
                <a:tc hMerge="1"/>
              </a:tr>
              <a:tr h="392150">
                <a:tc>
                  <a:txBody>
                    <a:bodyPr/>
                    <a:lstStyle/>
                    <a:p>
                      <a:pPr indent="0" lvl="0" marL="0" marR="0" rtl="0" algn="ctr">
                        <a:lnSpc>
                          <a:spcPct val="100000"/>
                        </a:lnSpc>
                        <a:spcBef>
                          <a:spcPts val="0"/>
                        </a:spcBef>
                        <a:spcAft>
                          <a:spcPts val="0"/>
                        </a:spcAft>
                        <a:buClr>
                          <a:srgbClr val="000000"/>
                        </a:buClr>
                        <a:buSzPts val="900"/>
                        <a:buFont typeface="Arial"/>
                        <a:buNone/>
                      </a:pPr>
                      <a:r>
                        <a:rPr lang="en" sz="900" u="none" cap="none" strike="noStrike">
                          <a:latin typeface="Comic Sans MS"/>
                          <a:ea typeface="Comic Sans MS"/>
                          <a:cs typeface="Comic Sans MS"/>
                          <a:sym typeface="Comic Sans MS"/>
                        </a:rPr>
                        <a:t>Literacy</a:t>
                      </a:r>
                      <a:endParaRPr sz="1100" u="none" cap="none" strike="noStrike"/>
                    </a:p>
                  </a:txBody>
                  <a:tcPr marT="34300" marB="34300" marR="68600" marL="68600" anchor="ctr">
                    <a:solidFill>
                      <a:srgbClr val="FF0000"/>
                    </a:solidFill>
                  </a:tcPr>
                </a:tc>
                <a:tc gridSpan="2">
                  <a:txBody>
                    <a:bodyPr/>
                    <a:lstStyle/>
                    <a:p>
                      <a:pPr indent="0" lvl="0" marL="0" marR="0" rtl="0" algn="ctr">
                        <a:lnSpc>
                          <a:spcPct val="100000"/>
                        </a:lnSpc>
                        <a:spcBef>
                          <a:spcPts val="0"/>
                        </a:spcBef>
                        <a:spcAft>
                          <a:spcPts val="0"/>
                        </a:spcAft>
                        <a:buClr>
                          <a:srgbClr val="000000"/>
                        </a:buClr>
                        <a:buSzPts val="900"/>
                        <a:buFont typeface="Arial"/>
                        <a:buNone/>
                      </a:pPr>
                      <a:r>
                        <a:rPr lang="en" sz="900" u="none" cap="none" strike="noStrike">
                          <a:latin typeface="Comic Sans MS"/>
                          <a:ea typeface="Comic Sans MS"/>
                          <a:cs typeface="Comic Sans MS"/>
                          <a:sym typeface="Comic Sans MS"/>
                        </a:rPr>
                        <a:t>Maths</a:t>
                      </a:r>
                      <a:endParaRPr sz="1100" u="none" cap="none" strike="noStrike"/>
                    </a:p>
                  </a:txBody>
                  <a:tcPr marT="34300" marB="34300" marR="68600" marL="68600" anchor="ctr">
                    <a:solidFill>
                      <a:srgbClr val="00B0F0"/>
                    </a:solidFill>
                  </a:tcPr>
                </a:tc>
                <a:tc hMerge="1"/>
                <a:tc gridSpan="2">
                  <a:txBody>
                    <a:bodyPr/>
                    <a:lstStyle/>
                    <a:p>
                      <a:pPr indent="0" lvl="0" marL="0" marR="0" rtl="0" algn="ctr">
                        <a:lnSpc>
                          <a:spcPct val="100000"/>
                        </a:lnSpc>
                        <a:spcBef>
                          <a:spcPts val="0"/>
                        </a:spcBef>
                        <a:spcAft>
                          <a:spcPts val="0"/>
                        </a:spcAft>
                        <a:buClr>
                          <a:srgbClr val="000000"/>
                        </a:buClr>
                        <a:buSzPts val="900"/>
                        <a:buFont typeface="Arial"/>
                        <a:buNone/>
                      </a:pPr>
                      <a:r>
                        <a:rPr lang="en" sz="900" u="none" cap="none" strike="noStrike">
                          <a:latin typeface="Comic Sans MS"/>
                          <a:ea typeface="Comic Sans MS"/>
                          <a:cs typeface="Comic Sans MS"/>
                          <a:sym typeface="Comic Sans MS"/>
                        </a:rPr>
                        <a:t>Understanding the World</a:t>
                      </a:r>
                      <a:endParaRPr sz="1100" u="none" cap="none" strike="noStrike"/>
                    </a:p>
                  </a:txBody>
                  <a:tcPr marT="34300" marB="34300" marR="68600" marL="68600" anchor="ctr">
                    <a:solidFill>
                      <a:srgbClr val="92D050"/>
                    </a:solidFill>
                  </a:tcPr>
                </a:tc>
                <a:tc hMerge="1"/>
                <a:tc>
                  <a:txBody>
                    <a:bodyPr/>
                    <a:lstStyle/>
                    <a:p>
                      <a:pPr indent="0" lvl="0" marL="0" marR="0" rtl="0" algn="ctr">
                        <a:lnSpc>
                          <a:spcPct val="100000"/>
                        </a:lnSpc>
                        <a:spcBef>
                          <a:spcPts val="0"/>
                        </a:spcBef>
                        <a:spcAft>
                          <a:spcPts val="0"/>
                        </a:spcAft>
                        <a:buClr>
                          <a:srgbClr val="000000"/>
                        </a:buClr>
                        <a:buSzPts val="900"/>
                        <a:buFont typeface="Arial"/>
                        <a:buNone/>
                      </a:pPr>
                      <a:r>
                        <a:rPr lang="en" sz="900" u="none" cap="none" strike="noStrike">
                          <a:latin typeface="Comic Sans MS"/>
                          <a:ea typeface="Comic Sans MS"/>
                          <a:cs typeface="Comic Sans MS"/>
                          <a:sym typeface="Comic Sans MS"/>
                        </a:rPr>
                        <a:t>Expressive Art and Design</a:t>
                      </a:r>
                      <a:endParaRPr sz="1100" u="none" cap="none" strike="noStrike"/>
                    </a:p>
                  </a:txBody>
                  <a:tcPr marT="34300" marB="34300" marR="68600" marL="68600" anchor="ctr">
                    <a:solidFill>
                      <a:srgbClr val="D883FF"/>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9"/>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94" name="Google Shape;194;p29"/>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195" name="Google Shape;195;p29"/>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196" name="Google Shape;196;p29"/>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197" name="Google Shape;197;p29"/>
          <p:cNvSpPr txBox="1"/>
          <p:nvPr/>
        </p:nvSpPr>
        <p:spPr>
          <a:xfrm>
            <a:off x="0" y="1474150"/>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Comic Sans MS"/>
                <a:ea typeface="Comic Sans MS"/>
                <a:cs typeface="Comic Sans MS"/>
                <a:sym typeface="Comic Sans MS"/>
              </a:rPr>
              <a:t>EYFS Curriculum</a:t>
            </a:r>
            <a:endParaRPr b="0" i="0" sz="1100" u="none" cap="none" strike="noStrike">
              <a:solidFill>
                <a:srgbClr val="000000"/>
              </a:solidFill>
              <a:latin typeface="Arial"/>
              <a:ea typeface="Arial"/>
              <a:cs typeface="Arial"/>
              <a:sym typeface="Arial"/>
            </a:endParaRPr>
          </a:p>
        </p:txBody>
      </p:sp>
      <p:sp>
        <p:nvSpPr>
          <p:cNvPr id="198" name="Google Shape;198;p29"/>
          <p:cNvSpPr txBox="1"/>
          <p:nvPr/>
        </p:nvSpPr>
        <p:spPr>
          <a:xfrm>
            <a:off x="570432" y="2048468"/>
            <a:ext cx="79797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omic Sans MS"/>
                <a:ea typeface="Comic Sans MS"/>
                <a:cs typeface="Comic Sans MS"/>
                <a:sym typeface="Comic Sans MS"/>
              </a:rPr>
              <a:t>We are very fortunate here at St Bernadette to have lots of grounds for the children to use. In the Early Years, we do the majority of our learning in our indoor and outdoor area.</a:t>
            </a:r>
            <a:endParaRPr b="0" i="0" sz="1100" u="none" cap="none" strike="noStrike">
              <a:solidFill>
                <a:srgbClr val="000000"/>
              </a:solidFill>
              <a:latin typeface="Arial"/>
              <a:ea typeface="Arial"/>
              <a:cs typeface="Arial"/>
              <a:sym typeface="Arial"/>
            </a:endParaRPr>
          </a:p>
        </p:txBody>
      </p:sp>
      <p:pic>
        <p:nvPicPr>
          <p:cNvPr id="199" name="Google Shape;199;p29"/>
          <p:cNvPicPr preferRelativeResize="0"/>
          <p:nvPr/>
        </p:nvPicPr>
        <p:blipFill rotWithShape="1">
          <a:blip r:embed="rId4">
            <a:alphaModFix/>
          </a:blip>
          <a:srcRect b="0" l="0" r="0" t="0"/>
          <a:stretch/>
        </p:blipFill>
        <p:spPr>
          <a:xfrm>
            <a:off x="479822" y="2834842"/>
            <a:ext cx="1908511" cy="1431383"/>
          </a:xfrm>
          <a:prstGeom prst="rect">
            <a:avLst/>
          </a:prstGeom>
          <a:noFill/>
          <a:ln>
            <a:noFill/>
          </a:ln>
        </p:spPr>
      </p:pic>
      <p:pic>
        <p:nvPicPr>
          <p:cNvPr id="200" name="Google Shape;200;p29"/>
          <p:cNvPicPr preferRelativeResize="0"/>
          <p:nvPr/>
        </p:nvPicPr>
        <p:blipFill rotWithShape="1">
          <a:blip r:embed="rId5">
            <a:alphaModFix/>
          </a:blip>
          <a:srcRect b="0" l="0" r="0" t="0"/>
          <a:stretch/>
        </p:blipFill>
        <p:spPr>
          <a:xfrm>
            <a:off x="4606406" y="2834842"/>
            <a:ext cx="1908511" cy="1431383"/>
          </a:xfrm>
          <a:prstGeom prst="rect">
            <a:avLst/>
          </a:prstGeom>
          <a:noFill/>
          <a:ln>
            <a:noFill/>
          </a:ln>
        </p:spPr>
      </p:pic>
      <p:pic>
        <p:nvPicPr>
          <p:cNvPr id="201" name="Google Shape;201;p29"/>
          <p:cNvPicPr preferRelativeResize="0"/>
          <p:nvPr/>
        </p:nvPicPr>
        <p:blipFill rotWithShape="1">
          <a:blip r:embed="rId6">
            <a:alphaModFix/>
          </a:blip>
          <a:srcRect b="0" l="0" r="0" t="0"/>
          <a:stretch/>
        </p:blipFill>
        <p:spPr>
          <a:xfrm>
            <a:off x="6669697" y="2834842"/>
            <a:ext cx="1908511" cy="1431383"/>
          </a:xfrm>
          <a:prstGeom prst="rect">
            <a:avLst/>
          </a:prstGeom>
          <a:noFill/>
          <a:ln>
            <a:noFill/>
          </a:ln>
        </p:spPr>
      </p:pic>
      <p:sp>
        <p:nvSpPr>
          <p:cNvPr id="202" name="Google Shape;202;p29"/>
          <p:cNvSpPr txBox="1"/>
          <p:nvPr/>
        </p:nvSpPr>
        <p:spPr>
          <a:xfrm>
            <a:off x="4721411" y="3955341"/>
            <a:ext cx="16785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Building Relationships</a:t>
            </a:r>
            <a:endParaRPr b="0" i="0" sz="1100" u="none" cap="none" strike="noStrike">
              <a:solidFill>
                <a:srgbClr val="000000"/>
              </a:solidFill>
              <a:latin typeface="Arial"/>
              <a:ea typeface="Arial"/>
              <a:cs typeface="Arial"/>
              <a:sym typeface="Arial"/>
            </a:endParaRPr>
          </a:p>
        </p:txBody>
      </p:sp>
      <p:sp>
        <p:nvSpPr>
          <p:cNvPr id="203" name="Google Shape;203;p29"/>
          <p:cNvSpPr txBox="1"/>
          <p:nvPr/>
        </p:nvSpPr>
        <p:spPr>
          <a:xfrm>
            <a:off x="673113" y="3950072"/>
            <a:ext cx="14901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Potion Making</a:t>
            </a:r>
            <a:endParaRPr b="0" i="0" sz="1100" u="none" cap="none" strike="noStrike">
              <a:solidFill>
                <a:srgbClr val="000000"/>
              </a:solidFill>
              <a:latin typeface="Arial"/>
              <a:ea typeface="Arial"/>
              <a:cs typeface="Arial"/>
              <a:sym typeface="Arial"/>
            </a:endParaRPr>
          </a:p>
        </p:txBody>
      </p:sp>
      <p:sp>
        <p:nvSpPr>
          <p:cNvPr id="204" name="Google Shape;204;p29"/>
          <p:cNvSpPr txBox="1"/>
          <p:nvPr/>
        </p:nvSpPr>
        <p:spPr>
          <a:xfrm>
            <a:off x="2685624" y="4251911"/>
            <a:ext cx="1490100" cy="238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chemeClr val="lt1"/>
                </a:solidFill>
                <a:latin typeface="Comic Sans MS"/>
                <a:ea typeface="Comic Sans MS"/>
                <a:cs typeface="Comic Sans MS"/>
                <a:sym typeface="Comic Sans MS"/>
              </a:rPr>
              <a:t>Chinese New Year</a:t>
            </a:r>
            <a:endParaRPr b="0" i="0" sz="1100" u="none" cap="none" strike="noStrike">
              <a:solidFill>
                <a:srgbClr val="000000"/>
              </a:solidFill>
              <a:latin typeface="Arial"/>
              <a:ea typeface="Arial"/>
              <a:cs typeface="Arial"/>
              <a:sym typeface="Arial"/>
            </a:endParaRPr>
          </a:p>
        </p:txBody>
      </p:sp>
      <p:sp>
        <p:nvSpPr>
          <p:cNvPr id="205" name="Google Shape;205;p29"/>
          <p:cNvSpPr txBox="1"/>
          <p:nvPr/>
        </p:nvSpPr>
        <p:spPr>
          <a:xfrm>
            <a:off x="6928444" y="3950072"/>
            <a:ext cx="14901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Mud Kitchen</a:t>
            </a:r>
            <a:endParaRPr b="0" i="0" sz="1100" u="none" cap="none" strike="noStrike">
              <a:solidFill>
                <a:srgbClr val="000000"/>
              </a:solidFill>
              <a:latin typeface="Arial"/>
              <a:ea typeface="Arial"/>
              <a:cs typeface="Arial"/>
              <a:sym typeface="Arial"/>
            </a:endParaRPr>
          </a:p>
        </p:txBody>
      </p:sp>
      <p:pic>
        <p:nvPicPr>
          <p:cNvPr id="206" name="Google Shape;206;p29"/>
          <p:cNvPicPr preferRelativeResize="0"/>
          <p:nvPr/>
        </p:nvPicPr>
        <p:blipFill rotWithShape="1">
          <a:blip r:embed="rId7">
            <a:alphaModFix/>
          </a:blip>
          <a:srcRect b="0" l="0" r="0" t="0"/>
          <a:stretch/>
        </p:blipFill>
        <p:spPr>
          <a:xfrm>
            <a:off x="2543114" y="2834842"/>
            <a:ext cx="1908511" cy="1431383"/>
          </a:xfrm>
          <a:prstGeom prst="rect">
            <a:avLst/>
          </a:prstGeom>
          <a:noFill/>
          <a:ln>
            <a:noFill/>
          </a:ln>
        </p:spPr>
      </p:pic>
      <p:sp>
        <p:nvSpPr>
          <p:cNvPr id="207" name="Google Shape;207;p29"/>
          <p:cNvSpPr txBox="1"/>
          <p:nvPr/>
        </p:nvSpPr>
        <p:spPr>
          <a:xfrm>
            <a:off x="2752427" y="3955350"/>
            <a:ext cx="14901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Vet Role Play</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0"/>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13" name="Google Shape;213;p30"/>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214" name="Google Shape;214;p30"/>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215" name="Google Shape;215;p30"/>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216" name="Google Shape;216;p30"/>
          <p:cNvSpPr txBox="1"/>
          <p:nvPr/>
        </p:nvSpPr>
        <p:spPr>
          <a:xfrm>
            <a:off x="0" y="1474150"/>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Comic Sans MS"/>
                <a:ea typeface="Comic Sans MS"/>
                <a:cs typeface="Comic Sans MS"/>
                <a:sym typeface="Comic Sans MS"/>
              </a:rPr>
              <a:t>EYFS Curriculum</a:t>
            </a:r>
            <a:endParaRPr b="0" i="0" sz="1100" u="none" cap="none" strike="noStrike">
              <a:solidFill>
                <a:srgbClr val="000000"/>
              </a:solidFill>
              <a:latin typeface="Arial"/>
              <a:ea typeface="Arial"/>
              <a:cs typeface="Arial"/>
              <a:sym typeface="Arial"/>
            </a:endParaRPr>
          </a:p>
        </p:txBody>
      </p:sp>
      <p:sp>
        <p:nvSpPr>
          <p:cNvPr id="217" name="Google Shape;217;p30"/>
          <p:cNvSpPr/>
          <p:nvPr/>
        </p:nvSpPr>
        <p:spPr>
          <a:xfrm>
            <a:off x="252101" y="2063234"/>
            <a:ext cx="8639700" cy="692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omic Sans MS"/>
                <a:ea typeface="Comic Sans MS"/>
                <a:cs typeface="Comic Sans MS"/>
                <a:sym typeface="Comic Sans MS"/>
              </a:rPr>
              <a:t>Each day, different activities are set up in our indoor and outdoor areas for CIL. This is time where the children can initiate their own learning and choose what areas they would like to be in. At this time, the children can flow freely from inside and outside.</a:t>
            </a:r>
            <a:endParaRPr b="0" i="0" sz="1100" u="none" cap="none" strike="noStrike">
              <a:solidFill>
                <a:srgbClr val="000000"/>
              </a:solidFill>
              <a:latin typeface="Arial"/>
              <a:ea typeface="Arial"/>
              <a:cs typeface="Arial"/>
              <a:sym typeface="Arial"/>
            </a:endParaRPr>
          </a:p>
        </p:txBody>
      </p:sp>
      <p:pic>
        <p:nvPicPr>
          <p:cNvPr id="218" name="Google Shape;218;p30"/>
          <p:cNvPicPr preferRelativeResize="0"/>
          <p:nvPr/>
        </p:nvPicPr>
        <p:blipFill rotWithShape="1">
          <a:blip r:embed="rId4">
            <a:alphaModFix/>
          </a:blip>
          <a:srcRect b="0" l="0" r="0" t="0"/>
          <a:stretch/>
        </p:blipFill>
        <p:spPr>
          <a:xfrm>
            <a:off x="4665100" y="2879478"/>
            <a:ext cx="1564627" cy="2086170"/>
          </a:xfrm>
          <a:prstGeom prst="rect">
            <a:avLst/>
          </a:prstGeom>
          <a:noFill/>
          <a:ln>
            <a:noFill/>
          </a:ln>
        </p:spPr>
      </p:pic>
      <p:pic>
        <p:nvPicPr>
          <p:cNvPr id="219" name="Google Shape;219;p30"/>
          <p:cNvPicPr preferRelativeResize="0"/>
          <p:nvPr/>
        </p:nvPicPr>
        <p:blipFill rotWithShape="1">
          <a:blip r:embed="rId5">
            <a:alphaModFix/>
          </a:blip>
          <a:srcRect b="0" l="0" r="0" t="0"/>
          <a:stretch/>
        </p:blipFill>
        <p:spPr>
          <a:xfrm>
            <a:off x="6477224" y="2886767"/>
            <a:ext cx="1564627" cy="2086170"/>
          </a:xfrm>
          <a:prstGeom prst="rect">
            <a:avLst/>
          </a:prstGeom>
          <a:noFill/>
          <a:ln>
            <a:noFill/>
          </a:ln>
        </p:spPr>
      </p:pic>
      <p:pic>
        <p:nvPicPr>
          <p:cNvPr id="220" name="Google Shape;220;p30"/>
          <p:cNvPicPr preferRelativeResize="0"/>
          <p:nvPr/>
        </p:nvPicPr>
        <p:blipFill rotWithShape="1">
          <a:blip r:embed="rId6">
            <a:alphaModFix/>
          </a:blip>
          <a:srcRect b="0" l="0" r="0" t="0"/>
          <a:stretch/>
        </p:blipFill>
        <p:spPr>
          <a:xfrm>
            <a:off x="2852975" y="2879478"/>
            <a:ext cx="1564627" cy="2086170"/>
          </a:xfrm>
          <a:prstGeom prst="rect">
            <a:avLst/>
          </a:prstGeom>
          <a:noFill/>
          <a:ln>
            <a:noFill/>
          </a:ln>
        </p:spPr>
      </p:pic>
      <p:sp>
        <p:nvSpPr>
          <p:cNvPr id="221" name="Google Shape;221;p30"/>
          <p:cNvSpPr txBox="1"/>
          <p:nvPr/>
        </p:nvSpPr>
        <p:spPr>
          <a:xfrm>
            <a:off x="2908554" y="4665238"/>
            <a:ext cx="14535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Parachute Fun!</a:t>
            </a:r>
            <a:endParaRPr b="0" i="0" sz="1100" u="none" cap="none" strike="noStrike">
              <a:solidFill>
                <a:srgbClr val="000000"/>
              </a:solidFill>
              <a:latin typeface="Arial"/>
              <a:ea typeface="Arial"/>
              <a:cs typeface="Arial"/>
              <a:sym typeface="Arial"/>
            </a:endParaRPr>
          </a:p>
        </p:txBody>
      </p:sp>
      <p:sp>
        <p:nvSpPr>
          <p:cNvPr id="222" name="Google Shape;222;p30"/>
          <p:cNvSpPr txBox="1"/>
          <p:nvPr/>
        </p:nvSpPr>
        <p:spPr>
          <a:xfrm>
            <a:off x="4720678" y="4665238"/>
            <a:ext cx="14535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Church Role Play</a:t>
            </a:r>
            <a:endParaRPr b="0" i="0" sz="1100" u="none" cap="none" strike="noStrike">
              <a:solidFill>
                <a:srgbClr val="000000"/>
              </a:solidFill>
              <a:latin typeface="Arial"/>
              <a:ea typeface="Arial"/>
              <a:cs typeface="Arial"/>
              <a:sym typeface="Arial"/>
            </a:endParaRPr>
          </a:p>
        </p:txBody>
      </p:sp>
      <p:sp>
        <p:nvSpPr>
          <p:cNvPr id="223" name="Google Shape;223;p30"/>
          <p:cNvSpPr txBox="1"/>
          <p:nvPr/>
        </p:nvSpPr>
        <p:spPr>
          <a:xfrm>
            <a:off x="6532802" y="4660425"/>
            <a:ext cx="1453500" cy="4080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Alien Crash Landing!</a:t>
            </a:r>
            <a:endParaRPr b="0" i="0" sz="1100" u="none" cap="none" strike="noStrike">
              <a:solidFill>
                <a:srgbClr val="000000"/>
              </a:solidFill>
              <a:latin typeface="Arial"/>
              <a:ea typeface="Arial"/>
              <a:cs typeface="Arial"/>
              <a:sym typeface="Arial"/>
            </a:endParaRPr>
          </a:p>
        </p:txBody>
      </p:sp>
      <p:pic>
        <p:nvPicPr>
          <p:cNvPr id="224" name="Google Shape;224;p30"/>
          <p:cNvPicPr preferRelativeResize="0"/>
          <p:nvPr/>
        </p:nvPicPr>
        <p:blipFill rotWithShape="1">
          <a:blip r:embed="rId7">
            <a:alphaModFix/>
          </a:blip>
          <a:srcRect b="0" l="0" r="0" t="0"/>
          <a:stretch/>
        </p:blipFill>
        <p:spPr>
          <a:xfrm rot="5400000">
            <a:off x="734852" y="3140250"/>
            <a:ext cx="2086169" cy="1564627"/>
          </a:xfrm>
          <a:prstGeom prst="rect">
            <a:avLst/>
          </a:prstGeom>
          <a:noFill/>
          <a:ln>
            <a:noFill/>
          </a:ln>
        </p:spPr>
      </p:pic>
      <p:sp>
        <p:nvSpPr>
          <p:cNvPr id="225" name="Google Shape;225;p30"/>
          <p:cNvSpPr txBox="1"/>
          <p:nvPr/>
        </p:nvSpPr>
        <p:spPr>
          <a:xfrm>
            <a:off x="1051201" y="4660424"/>
            <a:ext cx="14535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Save the Turtles!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1"/>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31" name="Google Shape;231;p31"/>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232" name="Google Shape;232;p31"/>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233" name="Google Shape;233;p31"/>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234" name="Google Shape;234;p31"/>
          <p:cNvSpPr txBox="1"/>
          <p:nvPr/>
        </p:nvSpPr>
        <p:spPr>
          <a:xfrm>
            <a:off x="0" y="1474150"/>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Comic Sans MS"/>
                <a:ea typeface="Comic Sans MS"/>
                <a:cs typeface="Comic Sans MS"/>
                <a:sym typeface="Comic Sans MS"/>
              </a:rPr>
              <a:t>Parent/School Partnership</a:t>
            </a:r>
            <a:endParaRPr b="0" i="0" sz="1100" u="none" cap="none" strike="noStrike">
              <a:solidFill>
                <a:srgbClr val="000000"/>
              </a:solidFill>
              <a:latin typeface="Arial"/>
              <a:ea typeface="Arial"/>
              <a:cs typeface="Arial"/>
              <a:sym typeface="Arial"/>
            </a:endParaRPr>
          </a:p>
        </p:txBody>
      </p:sp>
      <p:sp>
        <p:nvSpPr>
          <p:cNvPr id="235" name="Google Shape;235;p31"/>
          <p:cNvSpPr/>
          <p:nvPr/>
        </p:nvSpPr>
        <p:spPr>
          <a:xfrm>
            <a:off x="326877" y="2044714"/>
            <a:ext cx="8454000" cy="1315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omic Sans MS"/>
                <a:ea typeface="Comic Sans MS"/>
                <a:cs typeface="Comic Sans MS"/>
                <a:sym typeface="Comic Sans MS"/>
              </a:rPr>
              <a:t>Before your child starts Nursery, we visit you and your child at home. Home Visits are a really valuable way of ensuring you are able to share information about your child. It is also an opportunity for us to share practical arrangements ready for your child starting Nursery.</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lang="en">
                <a:latin typeface="Comic Sans MS"/>
                <a:ea typeface="Comic Sans MS"/>
                <a:cs typeface="Comic Sans MS"/>
                <a:sym typeface="Comic Sans MS"/>
              </a:rPr>
              <a:t>There is a signing up sheet floating around this afternoon for you to sign yourself up to a slot for us the Class Teacher and Teaching Assistant to visit you and your child at home.</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2"/>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41" name="Google Shape;241;p32"/>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242" name="Google Shape;242;p32"/>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243" name="Google Shape;243;p32"/>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244" name="Google Shape;244;p32"/>
          <p:cNvSpPr txBox="1"/>
          <p:nvPr/>
        </p:nvSpPr>
        <p:spPr>
          <a:xfrm>
            <a:off x="0" y="1474150"/>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Comic Sans MS"/>
                <a:ea typeface="Comic Sans MS"/>
                <a:cs typeface="Comic Sans MS"/>
                <a:sym typeface="Comic Sans MS"/>
              </a:rPr>
              <a:t>Tapestry</a:t>
            </a:r>
            <a:endParaRPr b="0" i="0" sz="1100" u="none" cap="none" strike="noStrike">
              <a:solidFill>
                <a:srgbClr val="000000"/>
              </a:solidFill>
              <a:latin typeface="Arial"/>
              <a:ea typeface="Arial"/>
              <a:cs typeface="Arial"/>
              <a:sym typeface="Arial"/>
            </a:endParaRPr>
          </a:p>
        </p:txBody>
      </p:sp>
      <p:sp>
        <p:nvSpPr>
          <p:cNvPr id="245" name="Google Shape;245;p32"/>
          <p:cNvSpPr/>
          <p:nvPr/>
        </p:nvSpPr>
        <p:spPr>
          <a:xfrm>
            <a:off x="2394958" y="2057054"/>
            <a:ext cx="4353900" cy="2769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omic Sans MS"/>
                <a:ea typeface="Comic Sans MS"/>
                <a:cs typeface="Comic Sans MS"/>
                <a:sym typeface="Comic Sans MS"/>
              </a:rPr>
              <a:t>We use an online learning journal called Tapestry. This is where we gather photos and observations – recording your child’s progress in their learning. We use this platform to share ‘WOW’ moments with you and to share important information.</a:t>
            </a:r>
            <a:br>
              <a:rPr b="0" i="0" lang="en" sz="1400" u="none" cap="none" strike="noStrike">
                <a:solidFill>
                  <a:srgbClr val="000000"/>
                </a:solidFill>
                <a:latin typeface="Comic Sans MS"/>
                <a:ea typeface="Comic Sans MS"/>
                <a:cs typeface="Comic Sans MS"/>
                <a:sym typeface="Comic Sans MS"/>
              </a:rPr>
            </a:br>
            <a:br>
              <a:rPr b="0" i="0" lang="en" sz="1400" u="none" cap="none" strike="noStrike">
                <a:solidFill>
                  <a:srgbClr val="000000"/>
                </a:solidFill>
                <a:latin typeface="Comic Sans MS"/>
                <a:ea typeface="Comic Sans MS"/>
                <a:cs typeface="Comic Sans MS"/>
                <a:sym typeface="Comic Sans MS"/>
              </a:rPr>
            </a:br>
            <a:r>
              <a:rPr b="0" i="0" lang="en" sz="1400" u="none" cap="none" strike="noStrike">
                <a:solidFill>
                  <a:srgbClr val="000000"/>
                </a:solidFill>
                <a:latin typeface="Comic Sans MS"/>
                <a:ea typeface="Comic Sans MS"/>
                <a:cs typeface="Comic Sans MS"/>
                <a:sym typeface="Comic Sans MS"/>
              </a:rPr>
              <a:t>We then file the observations and other completed work into a file. This is a working document and it is available to you, your child and any nominated people to look at, at anytime and contribute to.</a:t>
            </a:r>
            <a:br>
              <a:rPr b="0" i="0" lang="en" sz="1400" u="none" cap="none" strike="noStrike">
                <a:solidFill>
                  <a:srgbClr val="000000"/>
                </a:solidFill>
                <a:latin typeface="Comic Sans MS"/>
                <a:ea typeface="Comic Sans MS"/>
                <a:cs typeface="Comic Sans MS"/>
                <a:sym typeface="Comic Sans MS"/>
              </a:rPr>
            </a:br>
            <a:br>
              <a:rPr b="0" i="0" lang="en" sz="1400" u="none" cap="none" strike="noStrike">
                <a:solidFill>
                  <a:srgbClr val="000000"/>
                </a:solidFill>
                <a:latin typeface="Comic Sans MS"/>
                <a:ea typeface="Comic Sans MS"/>
                <a:cs typeface="Comic Sans MS"/>
                <a:sym typeface="Comic Sans MS"/>
              </a:rPr>
            </a:br>
            <a:r>
              <a:rPr b="0" i="0" lang="en" sz="1400" u="none" cap="none" strike="noStrike">
                <a:solidFill>
                  <a:srgbClr val="000000"/>
                </a:solidFill>
                <a:latin typeface="Comic Sans MS"/>
                <a:ea typeface="Comic Sans MS"/>
                <a:cs typeface="Comic Sans MS"/>
                <a:sym typeface="Comic Sans MS"/>
              </a:rPr>
              <a:t>As this is an online profile we will need your permission to set up your child’s account. </a:t>
            </a:r>
            <a:endParaRPr b="0" i="0" sz="1400" u="none" cap="none" strike="noStrike">
              <a:solidFill>
                <a:schemeClr val="dk1"/>
              </a:solidFill>
              <a:latin typeface="Comic Sans MS"/>
              <a:ea typeface="Comic Sans MS"/>
              <a:cs typeface="Comic Sans MS"/>
              <a:sym typeface="Comic Sans MS"/>
            </a:endParaRPr>
          </a:p>
        </p:txBody>
      </p:sp>
      <p:pic>
        <p:nvPicPr>
          <p:cNvPr id="246" name="Google Shape;246;p32"/>
          <p:cNvPicPr preferRelativeResize="0"/>
          <p:nvPr/>
        </p:nvPicPr>
        <p:blipFill rotWithShape="1">
          <a:blip r:embed="rId4">
            <a:alphaModFix/>
          </a:blip>
          <a:srcRect b="0" l="0" r="0" t="0"/>
          <a:stretch/>
        </p:blipFill>
        <p:spPr>
          <a:xfrm rot="5400000">
            <a:off x="6512096" y="2252539"/>
            <a:ext cx="2718444" cy="2038828"/>
          </a:xfrm>
          <a:prstGeom prst="rect">
            <a:avLst/>
          </a:prstGeom>
          <a:noFill/>
          <a:ln>
            <a:noFill/>
          </a:ln>
        </p:spPr>
      </p:pic>
      <p:pic>
        <p:nvPicPr>
          <p:cNvPr id="247" name="Google Shape;247;p32"/>
          <p:cNvPicPr preferRelativeResize="0"/>
          <p:nvPr/>
        </p:nvPicPr>
        <p:blipFill rotWithShape="1">
          <a:blip r:embed="rId5">
            <a:alphaModFix/>
          </a:blip>
          <a:srcRect b="0" l="0" r="0" t="0"/>
          <a:stretch/>
        </p:blipFill>
        <p:spPr>
          <a:xfrm rot="5400000">
            <a:off x="-180171" y="2265912"/>
            <a:ext cx="2825450" cy="2119088"/>
          </a:xfrm>
          <a:prstGeom prst="rect">
            <a:avLst/>
          </a:prstGeom>
          <a:noFill/>
          <a:ln>
            <a:noFill/>
          </a:ln>
        </p:spPr>
      </p:pic>
      <p:sp>
        <p:nvSpPr>
          <p:cNvPr id="248" name="Google Shape;248;p32"/>
          <p:cNvSpPr txBox="1"/>
          <p:nvPr/>
        </p:nvSpPr>
        <p:spPr>
          <a:xfrm>
            <a:off x="425183" y="4453102"/>
            <a:ext cx="15111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Ice Cream Parlour</a:t>
            </a:r>
            <a:endParaRPr b="0" i="0" sz="1100" u="none" cap="none" strike="noStrike">
              <a:solidFill>
                <a:srgbClr val="000000"/>
              </a:solidFill>
              <a:latin typeface="Arial"/>
              <a:ea typeface="Arial"/>
              <a:cs typeface="Arial"/>
              <a:sym typeface="Arial"/>
            </a:endParaRPr>
          </a:p>
        </p:txBody>
      </p:sp>
      <p:sp>
        <p:nvSpPr>
          <p:cNvPr id="249" name="Google Shape;249;p32"/>
          <p:cNvSpPr txBox="1"/>
          <p:nvPr/>
        </p:nvSpPr>
        <p:spPr>
          <a:xfrm>
            <a:off x="7115740" y="4337686"/>
            <a:ext cx="15111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FF0000"/>
                </a:solidFill>
                <a:latin typeface="Comic Sans MS"/>
                <a:ea typeface="Comic Sans MS"/>
                <a:cs typeface="Comic Sans MS"/>
                <a:sym typeface="Comic Sans MS"/>
              </a:rPr>
              <a:t>Technology</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3"/>
          <p:cNvSpPr/>
          <p:nvPr/>
        </p:nvSpPr>
        <p:spPr>
          <a:xfrm>
            <a:off x="-199758" y="316457"/>
            <a:ext cx="9645900" cy="589800"/>
          </a:xfrm>
          <a:prstGeom prst="rect">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55" name="Google Shape;255;p33"/>
          <p:cNvPicPr preferRelativeResize="0"/>
          <p:nvPr/>
        </p:nvPicPr>
        <p:blipFill rotWithShape="1">
          <a:blip r:embed="rId3">
            <a:alphaModFix/>
          </a:blip>
          <a:srcRect b="0" l="0" r="0" t="0"/>
          <a:stretch/>
        </p:blipFill>
        <p:spPr>
          <a:xfrm>
            <a:off x="173008" y="177853"/>
            <a:ext cx="923250" cy="866869"/>
          </a:xfrm>
          <a:prstGeom prst="rect">
            <a:avLst/>
          </a:prstGeom>
          <a:noFill/>
          <a:ln>
            <a:noFill/>
          </a:ln>
        </p:spPr>
      </p:pic>
      <p:sp>
        <p:nvSpPr>
          <p:cNvPr id="256" name="Google Shape;256;p33"/>
          <p:cNvSpPr txBox="1"/>
          <p:nvPr/>
        </p:nvSpPr>
        <p:spPr>
          <a:xfrm>
            <a:off x="0" y="367658"/>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omic Sans MS"/>
                <a:ea typeface="Comic Sans MS"/>
                <a:cs typeface="Comic Sans MS"/>
                <a:sym typeface="Comic Sans MS"/>
              </a:rPr>
              <a:t>St Bernadette Catholic Primary School</a:t>
            </a:r>
            <a:endParaRPr b="0" i="0" sz="1100" u="none" cap="none" strike="noStrike">
              <a:solidFill>
                <a:srgbClr val="000000"/>
              </a:solidFill>
              <a:latin typeface="Arial"/>
              <a:ea typeface="Arial"/>
              <a:cs typeface="Arial"/>
              <a:sym typeface="Arial"/>
            </a:endParaRPr>
          </a:p>
        </p:txBody>
      </p:sp>
      <p:sp>
        <p:nvSpPr>
          <p:cNvPr id="257" name="Google Shape;257;p33"/>
          <p:cNvSpPr/>
          <p:nvPr/>
        </p:nvSpPr>
        <p:spPr>
          <a:xfrm>
            <a:off x="1" y="957317"/>
            <a:ext cx="91440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omic Sans MS"/>
                <a:ea typeface="Comic Sans MS"/>
                <a:cs typeface="Comic Sans MS"/>
                <a:sym typeface="Comic Sans MS"/>
              </a:rPr>
              <a:t>“Learning to grow in knowledge, faith and love through friendship with Jesus and Mary.”</a:t>
            </a:r>
            <a:endParaRPr b="0" i="0" sz="1100" u="none" cap="none" strike="noStrike">
              <a:solidFill>
                <a:schemeClr val="dk1"/>
              </a:solidFill>
              <a:latin typeface="Comic Sans MS"/>
              <a:ea typeface="Comic Sans MS"/>
              <a:cs typeface="Comic Sans MS"/>
              <a:sym typeface="Comic Sans MS"/>
            </a:endParaRPr>
          </a:p>
        </p:txBody>
      </p:sp>
      <p:sp>
        <p:nvSpPr>
          <p:cNvPr id="258" name="Google Shape;258;p33"/>
          <p:cNvSpPr txBox="1"/>
          <p:nvPr/>
        </p:nvSpPr>
        <p:spPr>
          <a:xfrm>
            <a:off x="0" y="1474150"/>
            <a:ext cx="91440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sng" cap="none" strike="noStrike">
                <a:solidFill>
                  <a:schemeClr val="dk1"/>
                </a:solidFill>
                <a:latin typeface="Comic Sans MS"/>
                <a:ea typeface="Comic Sans MS"/>
                <a:cs typeface="Comic Sans MS"/>
                <a:sym typeface="Comic Sans MS"/>
              </a:rPr>
              <a:t>Tapestry</a:t>
            </a:r>
            <a:endParaRPr b="0" i="0" sz="1100" u="none" cap="none" strike="noStrike">
              <a:solidFill>
                <a:srgbClr val="000000"/>
              </a:solidFill>
              <a:latin typeface="Arial"/>
              <a:ea typeface="Arial"/>
              <a:cs typeface="Arial"/>
              <a:sym typeface="Arial"/>
            </a:endParaRPr>
          </a:p>
        </p:txBody>
      </p:sp>
      <p:sp>
        <p:nvSpPr>
          <p:cNvPr id="259" name="Google Shape;259;p33"/>
          <p:cNvSpPr/>
          <p:nvPr/>
        </p:nvSpPr>
        <p:spPr>
          <a:xfrm>
            <a:off x="2394958" y="2057054"/>
            <a:ext cx="4353900" cy="2769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lang="en">
                <a:latin typeface="Comic Sans MS"/>
                <a:ea typeface="Comic Sans MS"/>
                <a:cs typeface="Comic Sans MS"/>
                <a:sym typeface="Comic Sans MS"/>
              </a:rPr>
              <a:t>In your packs today, there are some documents that we urgently need you to fill in prior to starting in September. This way, we can set up Tapestry ready to go before September.</a:t>
            </a:r>
            <a:endParaRPr>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t/>
            </a:r>
            <a:endParaRPr>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lang="en">
                <a:latin typeface="Comic Sans MS"/>
                <a:ea typeface="Comic Sans MS"/>
                <a:cs typeface="Comic Sans MS"/>
                <a:sym typeface="Comic Sans MS"/>
              </a:rPr>
              <a:t>If you could please fill them in if you have not already and return them to me before you leave today.</a:t>
            </a:r>
            <a:endParaRPr>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t/>
            </a:r>
            <a:endParaRPr>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lang="en">
                <a:latin typeface="Comic Sans MS"/>
                <a:ea typeface="Comic Sans MS"/>
                <a:cs typeface="Comic Sans MS"/>
                <a:sym typeface="Comic Sans MS"/>
              </a:rPr>
              <a:t>We also have a document in your pack called  ‘Authorised Adults’. This is another urgent document, which states any other adults (not parents) that may collect your child.</a:t>
            </a:r>
            <a:endParaRPr>
              <a:latin typeface="Comic Sans MS"/>
              <a:ea typeface="Comic Sans MS"/>
              <a:cs typeface="Comic Sans MS"/>
              <a:sym typeface="Comic Sans MS"/>
            </a:endParaRPr>
          </a:p>
        </p:txBody>
      </p:sp>
      <p:pic>
        <p:nvPicPr>
          <p:cNvPr id="260" name="Google Shape;260;p33"/>
          <p:cNvPicPr preferRelativeResize="0"/>
          <p:nvPr/>
        </p:nvPicPr>
        <p:blipFill rotWithShape="1">
          <a:blip r:embed="rId4">
            <a:alphaModFix/>
          </a:blip>
          <a:srcRect b="0" l="0" r="0" t="0"/>
          <a:stretch/>
        </p:blipFill>
        <p:spPr>
          <a:xfrm rot="5400000">
            <a:off x="-141325" y="2275074"/>
            <a:ext cx="2898606" cy="2173955"/>
          </a:xfrm>
          <a:prstGeom prst="rect">
            <a:avLst/>
          </a:prstGeom>
          <a:noFill/>
          <a:ln>
            <a:noFill/>
          </a:ln>
        </p:spPr>
      </p:pic>
      <p:sp>
        <p:nvSpPr>
          <p:cNvPr id="261" name="Google Shape;261;p33"/>
          <p:cNvSpPr txBox="1"/>
          <p:nvPr/>
        </p:nvSpPr>
        <p:spPr>
          <a:xfrm>
            <a:off x="314722" y="4451127"/>
            <a:ext cx="1986600" cy="30780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1" lang="en" sz="1400" u="none" cap="none" strike="noStrike">
                <a:solidFill>
                  <a:srgbClr val="FF0000"/>
                </a:solidFill>
                <a:latin typeface="Comic Sans MS"/>
                <a:ea typeface="Comic Sans MS"/>
                <a:cs typeface="Comic Sans MS"/>
                <a:sym typeface="Comic Sans MS"/>
              </a:rPr>
              <a:t>Building Sandcastles</a:t>
            </a:r>
            <a:endParaRPr b="0" i="0" sz="1400" u="none" cap="none" strike="noStrike">
              <a:solidFill>
                <a:srgbClr val="000000"/>
              </a:solidFill>
              <a:latin typeface="Arial"/>
              <a:ea typeface="Arial"/>
              <a:cs typeface="Arial"/>
              <a:sym typeface="Arial"/>
            </a:endParaRPr>
          </a:p>
        </p:txBody>
      </p:sp>
      <p:pic>
        <p:nvPicPr>
          <p:cNvPr id="262" name="Google Shape;262;p33"/>
          <p:cNvPicPr preferRelativeResize="0"/>
          <p:nvPr/>
        </p:nvPicPr>
        <p:blipFill rotWithShape="1">
          <a:blip r:embed="rId5">
            <a:alphaModFix/>
          </a:blip>
          <a:srcRect b="0" l="0" r="0" t="0"/>
          <a:stretch/>
        </p:blipFill>
        <p:spPr>
          <a:xfrm>
            <a:off x="6748840" y="1912748"/>
            <a:ext cx="2163890" cy="2898605"/>
          </a:xfrm>
          <a:prstGeom prst="rect">
            <a:avLst/>
          </a:prstGeom>
          <a:noFill/>
          <a:ln>
            <a:noFill/>
          </a:ln>
        </p:spPr>
      </p:pic>
      <p:sp>
        <p:nvSpPr>
          <p:cNvPr id="263" name="Google Shape;263;p33"/>
          <p:cNvSpPr txBox="1"/>
          <p:nvPr/>
        </p:nvSpPr>
        <p:spPr>
          <a:xfrm>
            <a:off x="6837528" y="4450173"/>
            <a:ext cx="1986600" cy="30780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1" lang="en" sz="1400" u="none" cap="none" strike="noStrike">
                <a:solidFill>
                  <a:srgbClr val="FF0000"/>
                </a:solidFill>
                <a:latin typeface="Comic Sans MS"/>
                <a:ea typeface="Comic Sans MS"/>
                <a:cs typeface="Comic Sans MS"/>
                <a:sym typeface="Comic Sans MS"/>
              </a:rPr>
              <a:t>Caring for plants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