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5" Type="http://schemas.openxmlformats.org/officeDocument/2006/relationships/slide" Target="slides/slide2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3" name="Google Shape;183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0" name="Google Shape;200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8" name="Google Shape;208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4" name="Google Shape;224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32" name="Google Shape;232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49" name="Google Shape;249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57" name="Google Shape;257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68" name="Google Shape;268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97" name="Google Shape;297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14" name="Google Shape;314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1" name="Google Shape;9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25" name="Google Shape;325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31" name="Google Shape;331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8" name="Google Shape;10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1" name="Google Shape;12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0" name="Google Shape;13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9" name="Google Shape;13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8" name="Google Shape;14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6" name="Google Shape;15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5" name="Google Shape;175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/>
          <p:nvPr/>
        </p:nvSpPr>
        <p:spPr>
          <a:xfrm>
            <a:off x="1310784" y="0"/>
            <a:ext cx="9570431" cy="6858000"/>
          </a:xfrm>
          <a:custGeom>
            <a:rect b="b" l="l" r="r" t="t"/>
            <a:pathLst>
              <a:path extrusionOk="0" h="5150263" w="7187261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3"/>
          <p:cNvSpPr txBox="1"/>
          <p:nvPr>
            <p:ph type="ctrTitle"/>
          </p:nvPr>
        </p:nvSpPr>
        <p:spPr>
          <a:xfrm>
            <a:off x="2558716" y="955309"/>
            <a:ext cx="7074568" cy="28989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600"/>
              <a:buFont typeface="Calibri"/>
              <a:buNone/>
            </a:pPr>
            <a:r>
              <a:rPr lang="en-GB" sz="5600">
                <a:solidFill>
                  <a:srgbClr val="FFFFFF"/>
                </a:solidFill>
              </a:rPr>
              <a:t>Year 2 Parent </a:t>
            </a:r>
            <a:br>
              <a:rPr lang="en-GB" sz="5600">
                <a:solidFill>
                  <a:srgbClr val="FFFFFF"/>
                </a:solidFill>
              </a:rPr>
            </a:br>
            <a:r>
              <a:rPr lang="en-GB" sz="5600">
                <a:solidFill>
                  <a:srgbClr val="FFFFFF"/>
                </a:solidFill>
              </a:rPr>
              <a:t>Curriculum Information </a:t>
            </a:r>
            <a:br>
              <a:rPr lang="en-GB" sz="5600">
                <a:solidFill>
                  <a:srgbClr val="FFFFFF"/>
                </a:solidFill>
              </a:rPr>
            </a:br>
            <a:r>
              <a:rPr lang="en-GB" sz="5600">
                <a:solidFill>
                  <a:srgbClr val="FFFFFF"/>
                </a:solidFill>
              </a:rPr>
              <a:t>Presentation</a:t>
            </a:r>
            <a:endParaRPr sz="5600">
              <a:solidFill>
                <a:srgbClr val="FFFFFF"/>
              </a:solidFill>
            </a:endParaRPr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2634916" y="4533813"/>
            <a:ext cx="6930189" cy="9384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88" name="Google Shape;88;p13"/>
          <p:cNvSpPr/>
          <p:nvPr/>
        </p:nvSpPr>
        <p:spPr>
          <a:xfrm>
            <a:off x="3974206" y="4173498"/>
            <a:ext cx="4243589" cy="18288"/>
          </a:xfrm>
          <a:custGeom>
            <a:rect b="b" l="l" r="r" t="t"/>
            <a:pathLst>
              <a:path extrusionOk="0" fill="none" h="18288" w="4243589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extrusionOk="0" h="18288" w="4243589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cap="rnd" cmpd="sng" w="412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2"/>
          <p:cNvSpPr/>
          <p:nvPr/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22"/>
          <p:cNvSpPr txBox="1"/>
          <p:nvPr>
            <p:ph type="title"/>
          </p:nvPr>
        </p:nvSpPr>
        <p:spPr>
          <a:xfrm>
            <a:off x="524741" y="620392"/>
            <a:ext cx="3808268" cy="5504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en-GB" sz="6000">
                <a:solidFill>
                  <a:schemeClr val="lt1"/>
                </a:solidFill>
              </a:rPr>
              <a:t>Maths</a:t>
            </a:r>
            <a:endParaRPr sz="6000">
              <a:solidFill>
                <a:schemeClr val="lt1"/>
              </a:solidFill>
            </a:endParaRPr>
          </a:p>
        </p:txBody>
      </p:sp>
      <p:grpSp>
        <p:nvGrpSpPr>
          <p:cNvPr id="187" name="Google Shape;187;p22"/>
          <p:cNvGrpSpPr/>
          <p:nvPr/>
        </p:nvGrpSpPr>
        <p:grpSpPr>
          <a:xfrm>
            <a:off x="5468389" y="742485"/>
            <a:ext cx="6263640" cy="5260501"/>
            <a:chOff x="0" y="122093"/>
            <a:chExt cx="6263640" cy="5260501"/>
          </a:xfrm>
        </p:grpSpPr>
        <p:sp>
          <p:nvSpPr>
            <p:cNvPr id="188" name="Google Shape;188;p22"/>
            <p:cNvSpPr/>
            <p:nvPr/>
          </p:nvSpPr>
          <p:spPr>
            <a:xfrm>
              <a:off x="0" y="122093"/>
              <a:ext cx="6263640" cy="994500"/>
            </a:xfrm>
            <a:prstGeom prst="roundRect">
              <a:avLst>
                <a:gd fmla="val 16667" name="adj"/>
              </a:avLst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" name="Google Shape;189;p22"/>
            <p:cNvSpPr txBox="1"/>
            <p:nvPr/>
          </p:nvSpPr>
          <p:spPr>
            <a:xfrm>
              <a:off x="48547" y="170640"/>
              <a:ext cx="6166546" cy="8974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5250" lIns="95250" spcFirstLastPara="1" rIns="95250" wrap="square" tIns="95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500"/>
                <a:buFont typeface="Calibri"/>
                <a:buNone/>
              </a:pPr>
              <a:r>
                <a:rPr b="1" i="0" lang="en-GB" sz="25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Maths Mastery </a:t>
              </a:r>
              <a:r>
                <a:rPr b="0" i="0" lang="en-GB" sz="25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– Problem-solving curriculum provided through Maths no Problem</a:t>
              </a:r>
              <a:endParaRPr b="0" i="0" sz="2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0" name="Google Shape;190;p22"/>
            <p:cNvSpPr/>
            <p:nvPr/>
          </p:nvSpPr>
          <p:spPr>
            <a:xfrm>
              <a:off x="0" y="1188593"/>
              <a:ext cx="6263640" cy="994500"/>
            </a:xfrm>
            <a:prstGeom prst="roundRect">
              <a:avLst>
                <a:gd fmla="val 16667" name="adj"/>
              </a:avLst>
            </a:prstGeom>
            <a:solidFill>
              <a:srgbClr val="52CBCC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Google Shape;191;p22"/>
            <p:cNvSpPr txBox="1"/>
            <p:nvPr/>
          </p:nvSpPr>
          <p:spPr>
            <a:xfrm>
              <a:off x="48547" y="1237140"/>
              <a:ext cx="6166546" cy="8974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5250" lIns="95250" spcFirstLastPara="1" rIns="95250" wrap="square" tIns="95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500"/>
                <a:buFont typeface="Calibri"/>
                <a:buNone/>
              </a:pPr>
              <a:r>
                <a:rPr b="0" i="0" lang="en-GB" sz="25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Emphasis on the C-P-A approach (concrete-pictorial-abstract)</a:t>
              </a:r>
              <a:endParaRPr b="0" i="0" sz="2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" name="Google Shape;192;p22"/>
            <p:cNvSpPr/>
            <p:nvPr/>
          </p:nvSpPr>
          <p:spPr>
            <a:xfrm>
              <a:off x="0" y="2255093"/>
              <a:ext cx="6263640" cy="994500"/>
            </a:xfrm>
            <a:prstGeom prst="roundRect">
              <a:avLst>
                <a:gd fmla="val 16667" name="adj"/>
              </a:avLst>
            </a:prstGeom>
            <a:solidFill>
              <a:srgbClr val="4CC38C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22"/>
            <p:cNvSpPr txBox="1"/>
            <p:nvPr/>
          </p:nvSpPr>
          <p:spPr>
            <a:xfrm>
              <a:off x="48547" y="2303640"/>
              <a:ext cx="6166546" cy="8974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5250" lIns="95250" spcFirstLastPara="1" rIns="95250" wrap="square" tIns="95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500"/>
                <a:buFont typeface="Calibri"/>
                <a:buNone/>
              </a:pPr>
              <a:r>
                <a:rPr b="0" i="0" lang="en-GB" sz="25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Challenges for all throughout lessons</a:t>
              </a:r>
              <a:endParaRPr b="0" i="0" sz="2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" name="Google Shape;194;p22"/>
            <p:cNvSpPr/>
            <p:nvPr/>
          </p:nvSpPr>
          <p:spPr>
            <a:xfrm>
              <a:off x="0" y="3321593"/>
              <a:ext cx="6263640" cy="994500"/>
            </a:xfrm>
            <a:prstGeom prst="roundRect">
              <a:avLst>
                <a:gd fmla="val 16667" name="adj"/>
              </a:avLst>
            </a:prstGeom>
            <a:solidFill>
              <a:srgbClr val="46BA4E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22"/>
            <p:cNvSpPr txBox="1"/>
            <p:nvPr/>
          </p:nvSpPr>
          <p:spPr>
            <a:xfrm>
              <a:off x="48547" y="3370140"/>
              <a:ext cx="6166546" cy="8974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5250" lIns="95250" spcFirstLastPara="1" rIns="95250" wrap="square" tIns="95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500"/>
                <a:buFont typeface="Calibri"/>
                <a:buNone/>
              </a:pPr>
              <a:r>
                <a:rPr b="0" i="0" lang="en-GB" sz="25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Arithmetic Test</a:t>
              </a:r>
              <a:endParaRPr b="0" i="0" sz="2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22"/>
            <p:cNvSpPr/>
            <p:nvPr/>
          </p:nvSpPr>
          <p:spPr>
            <a:xfrm>
              <a:off x="0" y="4388094"/>
              <a:ext cx="6263640" cy="994500"/>
            </a:xfrm>
            <a:prstGeom prst="roundRect">
              <a:avLst>
                <a:gd fmla="val 16667" name="adj"/>
              </a:avLst>
            </a:prstGeom>
            <a:solidFill>
              <a:srgbClr val="6FAB4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22"/>
            <p:cNvSpPr txBox="1"/>
            <p:nvPr/>
          </p:nvSpPr>
          <p:spPr>
            <a:xfrm>
              <a:off x="48547" y="4436641"/>
              <a:ext cx="6166546" cy="8974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5250" lIns="95250" spcFirstLastPara="1" rIns="95250" wrap="square" tIns="952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500"/>
                <a:buFont typeface="Calibri"/>
                <a:buNone/>
              </a:pPr>
              <a:r>
                <a:rPr b="0" i="0" lang="en-GB" sz="25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Huge focus on mental maths this half term and the four operations.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3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23"/>
          <p:cNvSpPr txBox="1"/>
          <p:nvPr>
            <p:ph type="title"/>
          </p:nvPr>
        </p:nvSpPr>
        <p:spPr>
          <a:xfrm>
            <a:off x="648929" y="557190"/>
            <a:ext cx="5170852" cy="16715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GB" sz="4000">
                <a:latin typeface="Arial"/>
                <a:ea typeface="Arial"/>
                <a:cs typeface="Arial"/>
                <a:sym typeface="Arial"/>
              </a:rPr>
              <a:t>Mental Maths and Time Tables</a:t>
            </a:r>
            <a:endParaRPr sz="4000"/>
          </a:p>
        </p:txBody>
      </p:sp>
      <p:sp>
        <p:nvSpPr>
          <p:cNvPr id="204" name="Google Shape;204;p23"/>
          <p:cNvSpPr txBox="1"/>
          <p:nvPr>
            <p:ph idx="1" type="body"/>
          </p:nvPr>
        </p:nvSpPr>
        <p:spPr>
          <a:xfrm>
            <a:off x="648930" y="2398030"/>
            <a:ext cx="5180245" cy="37310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01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>
                <a:latin typeface="Arial"/>
                <a:ea typeface="Arial"/>
                <a:cs typeface="Arial"/>
                <a:sym typeface="Arial"/>
              </a:rPr>
              <a:t>Quick recall of times tables.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>
                <a:latin typeface="Arial"/>
                <a:ea typeface="Arial"/>
                <a:cs typeface="Arial"/>
                <a:sym typeface="Arial"/>
              </a:rPr>
              <a:t>Embed methods and strategies for solving questions on the four key operations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GB" sz="2000">
                <a:latin typeface="Arial"/>
                <a:ea typeface="Arial"/>
                <a:cs typeface="Arial"/>
                <a:sym typeface="Arial"/>
              </a:rPr>
              <a:t>Times Tables Challenge and fluency tasks are carried out weekly.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  <p:pic>
        <p:nvPicPr>
          <p:cNvPr descr="Image result for times tables" id="205" name="Google Shape;205;p23"/>
          <p:cNvPicPr preferRelativeResize="0"/>
          <p:nvPr/>
        </p:nvPicPr>
        <p:blipFill rotWithShape="1">
          <a:blip r:embed="rId3">
            <a:alphaModFix/>
          </a:blip>
          <a:srcRect b="2" l="1925" r="5272" t="0"/>
          <a:stretch/>
        </p:blipFill>
        <p:spPr>
          <a:xfrm>
            <a:off x="6182944" y="557189"/>
            <a:ext cx="5170852" cy="55718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4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24"/>
          <p:cNvSpPr txBox="1"/>
          <p:nvPr>
            <p:ph type="title"/>
          </p:nvPr>
        </p:nvSpPr>
        <p:spPr>
          <a:xfrm>
            <a:off x="836679" y="723898"/>
            <a:ext cx="6002110" cy="14954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GB" sz="4000"/>
              <a:t>How you can help at home…</a:t>
            </a:r>
            <a:endParaRPr sz="4000"/>
          </a:p>
        </p:txBody>
      </p:sp>
      <p:pic>
        <p:nvPicPr>
          <p:cNvPr id="212" name="Google Shape;212;p24"/>
          <p:cNvPicPr preferRelativeResize="0"/>
          <p:nvPr/>
        </p:nvPicPr>
        <p:blipFill rotWithShape="1">
          <a:blip r:embed="rId3">
            <a:alphaModFix/>
          </a:blip>
          <a:srcRect b="1" l="22418" r="21709" t="0"/>
          <a:stretch/>
        </p:blipFill>
        <p:spPr>
          <a:xfrm>
            <a:off x="7199440" y="10"/>
            <a:ext cx="4992560" cy="685799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13" name="Google Shape;213;p24"/>
          <p:cNvGrpSpPr/>
          <p:nvPr/>
        </p:nvGrpSpPr>
        <p:grpSpPr>
          <a:xfrm>
            <a:off x="836680" y="2675863"/>
            <a:ext cx="6002110" cy="3187440"/>
            <a:chOff x="0" y="270796"/>
            <a:chExt cx="6002110" cy="3187440"/>
          </a:xfrm>
        </p:grpSpPr>
        <p:sp>
          <p:nvSpPr>
            <p:cNvPr id="214" name="Google Shape;214;p24"/>
            <p:cNvSpPr/>
            <p:nvPr/>
          </p:nvSpPr>
          <p:spPr>
            <a:xfrm>
              <a:off x="0" y="270796"/>
              <a:ext cx="6002110" cy="755820"/>
            </a:xfrm>
            <a:prstGeom prst="roundRect">
              <a:avLst>
                <a:gd fmla="val 16667" name="adj"/>
              </a:avLst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24"/>
            <p:cNvSpPr txBox="1"/>
            <p:nvPr/>
          </p:nvSpPr>
          <p:spPr>
            <a:xfrm>
              <a:off x="36896" y="307692"/>
              <a:ext cx="5928318" cy="6820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375" lIns="72375" spcFirstLastPara="1" rIns="72375" wrap="square" tIns="723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900"/>
                <a:buFont typeface="Calibri"/>
                <a:buNone/>
              </a:pPr>
              <a:r>
                <a:rPr b="1" i="0" lang="en-GB" sz="19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Talk about Maths </a:t>
              </a:r>
              <a:r>
                <a:rPr b="0" i="0" lang="en-GB" sz="19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– give your child opportunities to reason and explain why in relation to number problems.</a:t>
              </a:r>
              <a:endParaRPr b="0" i="0" sz="1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24"/>
            <p:cNvSpPr/>
            <p:nvPr/>
          </p:nvSpPr>
          <p:spPr>
            <a:xfrm>
              <a:off x="0" y="1081336"/>
              <a:ext cx="6002110" cy="755820"/>
            </a:xfrm>
            <a:prstGeom prst="roundRect">
              <a:avLst>
                <a:gd fmla="val 16667" name="adj"/>
              </a:avLst>
            </a:prstGeom>
            <a:solidFill>
              <a:srgbClr val="50C9B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Google Shape;217;p24"/>
            <p:cNvSpPr txBox="1"/>
            <p:nvPr/>
          </p:nvSpPr>
          <p:spPr>
            <a:xfrm>
              <a:off x="36896" y="1118232"/>
              <a:ext cx="5928318" cy="6820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375" lIns="72375" spcFirstLastPara="1" rIns="72375" wrap="square" tIns="723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900"/>
                <a:buFont typeface="Calibri"/>
                <a:buNone/>
              </a:pPr>
              <a:r>
                <a:rPr b="0" i="0" lang="en-GB" sz="19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Applying maths in everyday life (paying in the shops, baking etc)</a:t>
              </a:r>
              <a:endParaRPr b="0" i="0" sz="1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" name="Google Shape;218;p24"/>
            <p:cNvSpPr/>
            <p:nvPr/>
          </p:nvSpPr>
          <p:spPr>
            <a:xfrm>
              <a:off x="0" y="1891877"/>
              <a:ext cx="6002110" cy="755820"/>
            </a:xfrm>
            <a:prstGeom prst="roundRect">
              <a:avLst>
                <a:gd fmla="val 16667" name="adj"/>
              </a:avLst>
            </a:prstGeom>
            <a:solidFill>
              <a:srgbClr val="48BD6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Google Shape;219;p24"/>
            <p:cNvSpPr txBox="1"/>
            <p:nvPr/>
          </p:nvSpPr>
          <p:spPr>
            <a:xfrm>
              <a:off x="36896" y="1928773"/>
              <a:ext cx="5928318" cy="6820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375" lIns="72375" spcFirstLastPara="1" rIns="72375" wrap="square" tIns="723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900"/>
                <a:buFont typeface="Calibri"/>
                <a:buNone/>
              </a:pPr>
              <a:r>
                <a:rPr b="0" i="0" lang="en-GB" sz="19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Useful resource books you can purchase are: CGP books, Schofield and Sims. </a:t>
              </a:r>
              <a:endParaRPr b="0" i="0" sz="1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24"/>
            <p:cNvSpPr/>
            <p:nvPr/>
          </p:nvSpPr>
          <p:spPr>
            <a:xfrm>
              <a:off x="0" y="2702416"/>
              <a:ext cx="6002110" cy="755820"/>
            </a:xfrm>
            <a:prstGeom prst="roundRect">
              <a:avLst>
                <a:gd fmla="val 16667" name="adj"/>
              </a:avLst>
            </a:prstGeom>
            <a:solidFill>
              <a:srgbClr val="6FAB4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24"/>
            <p:cNvSpPr txBox="1"/>
            <p:nvPr/>
          </p:nvSpPr>
          <p:spPr>
            <a:xfrm>
              <a:off x="36896" y="2739312"/>
              <a:ext cx="5928318" cy="6820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375" lIns="72375" spcFirstLastPara="1" rIns="72375" wrap="square" tIns="723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900"/>
                <a:buFont typeface="Calibri"/>
                <a:buNone/>
              </a:pPr>
              <a:r>
                <a:rPr b="0" i="0" lang="en-GB" sz="19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Guidance on Mathematical methods used posted alongside homework. </a:t>
              </a:r>
              <a:endParaRPr b="0" i="0" sz="1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5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25"/>
          <p:cNvSpPr txBox="1"/>
          <p:nvPr>
            <p:ph type="title"/>
          </p:nvPr>
        </p:nvSpPr>
        <p:spPr>
          <a:xfrm>
            <a:off x="836679" y="723898"/>
            <a:ext cx="6002110" cy="14954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GB" sz="4000"/>
              <a:t>Wider Curriculum </a:t>
            </a:r>
            <a:endParaRPr sz="4000"/>
          </a:p>
        </p:txBody>
      </p:sp>
      <p:sp>
        <p:nvSpPr>
          <p:cNvPr id="228" name="Google Shape;228;p25"/>
          <p:cNvSpPr txBox="1"/>
          <p:nvPr>
            <p:ph idx="1" type="body"/>
          </p:nvPr>
        </p:nvSpPr>
        <p:spPr>
          <a:xfrm>
            <a:off x="836680" y="2405067"/>
            <a:ext cx="6002110" cy="37290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rPr b="1" lang="en-GB" sz="2000"/>
              <a:t>History:  </a:t>
            </a:r>
            <a:r>
              <a:rPr lang="en-GB" sz="2000"/>
              <a:t>Groundbreaking Nursing, Fire of London, Holiday/Seaside changes over time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rPr b="1" lang="en-GB" sz="2000"/>
              <a:t>Geography: </a:t>
            </a:r>
            <a:r>
              <a:rPr lang="en-GB" sz="2000"/>
              <a:t>Weather, London, Seaside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rPr b="1" lang="en-GB" sz="2000"/>
              <a:t>Science: </a:t>
            </a:r>
            <a:r>
              <a:rPr lang="en-GB" sz="2000"/>
              <a:t>Everyday Materials, Living things, Plants, Garden Club</a:t>
            </a:r>
            <a:endParaRPr b="1" sz="20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rPr b="1" lang="en-GB" sz="2000"/>
              <a:t>Computing &amp; E-Safety: </a:t>
            </a:r>
            <a:r>
              <a:rPr lang="en-GB" sz="2000"/>
              <a:t>coding</a:t>
            </a:r>
            <a:endParaRPr sz="20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rPr b="1" lang="en-GB" sz="2000"/>
              <a:t>Art: </a:t>
            </a:r>
            <a:r>
              <a:rPr lang="en-GB" sz="2000"/>
              <a:t>Collages, sculpting, sewing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  <p:pic>
        <p:nvPicPr>
          <p:cNvPr descr="Plant and roots" id="229" name="Google Shape;229;p25"/>
          <p:cNvPicPr preferRelativeResize="0"/>
          <p:nvPr/>
        </p:nvPicPr>
        <p:blipFill rotWithShape="1">
          <a:blip r:embed="rId3">
            <a:alphaModFix/>
          </a:blip>
          <a:srcRect b="-2" l="10460" r="19651" t="0"/>
          <a:stretch/>
        </p:blipFill>
        <p:spPr>
          <a:xfrm>
            <a:off x="7199440" y="10"/>
            <a:ext cx="4992560" cy="68579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6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26"/>
          <p:cNvSpPr txBox="1"/>
          <p:nvPr>
            <p:ph type="title"/>
          </p:nvPr>
        </p:nvSpPr>
        <p:spPr>
          <a:xfrm>
            <a:off x="836667" y="783098"/>
            <a:ext cx="6002100" cy="149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GB" sz="4000"/>
              <a:t>Homework </a:t>
            </a:r>
            <a:endParaRPr/>
          </a:p>
        </p:txBody>
      </p:sp>
      <p:sp>
        <p:nvSpPr>
          <p:cNvPr id="236" name="Google Shape;236;p26"/>
          <p:cNvSpPr txBox="1"/>
          <p:nvPr/>
        </p:nvSpPr>
        <p:spPr>
          <a:xfrm>
            <a:off x="4257155" y="439125"/>
            <a:ext cx="2452800" cy="1200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Homework will be set on google classroom and completed in blue homework book. 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7" name="Google Shape;237;p26"/>
          <p:cNvPicPr preferRelativeResize="0"/>
          <p:nvPr/>
        </p:nvPicPr>
        <p:blipFill rotWithShape="1">
          <a:blip r:embed="rId3">
            <a:alphaModFix/>
          </a:blip>
          <a:srcRect b="-1" l="22322" r="29084" t="0"/>
          <a:stretch/>
        </p:blipFill>
        <p:spPr>
          <a:xfrm>
            <a:off x="7199440" y="10"/>
            <a:ext cx="4992560" cy="685799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38" name="Google Shape;238;p26"/>
          <p:cNvGrpSpPr/>
          <p:nvPr/>
        </p:nvGrpSpPr>
        <p:grpSpPr>
          <a:xfrm>
            <a:off x="837412" y="2412241"/>
            <a:ext cx="6000644" cy="3714684"/>
            <a:chOff x="732" y="7174"/>
            <a:chExt cx="6000644" cy="3714684"/>
          </a:xfrm>
        </p:grpSpPr>
        <p:sp>
          <p:nvSpPr>
            <p:cNvPr id="239" name="Google Shape;239;p26"/>
            <p:cNvSpPr/>
            <p:nvPr/>
          </p:nvSpPr>
          <p:spPr>
            <a:xfrm>
              <a:off x="732" y="7174"/>
              <a:ext cx="2857449" cy="1714469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26"/>
            <p:cNvSpPr txBox="1"/>
            <p:nvPr/>
          </p:nvSpPr>
          <p:spPr>
            <a:xfrm>
              <a:off x="732" y="7174"/>
              <a:ext cx="2857449" cy="17144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625" lIns="87625" spcFirstLastPara="1" rIns="87625" wrap="square" tIns="876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300"/>
                <a:buFont typeface="Calibri"/>
                <a:buNone/>
              </a:pPr>
              <a:r>
                <a:rPr b="0" i="0" lang="en-GB" sz="2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Optional topic/RE project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26"/>
            <p:cNvSpPr/>
            <p:nvPr/>
          </p:nvSpPr>
          <p:spPr>
            <a:xfrm>
              <a:off x="3143927" y="7174"/>
              <a:ext cx="2857449" cy="1714469"/>
            </a:xfrm>
            <a:prstGeom prst="rect">
              <a:avLst/>
            </a:prstGeom>
            <a:solidFill>
              <a:schemeClr val="accent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26"/>
            <p:cNvSpPr txBox="1"/>
            <p:nvPr/>
          </p:nvSpPr>
          <p:spPr>
            <a:xfrm>
              <a:off x="3143927" y="7174"/>
              <a:ext cx="2857449" cy="17144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625" lIns="87625" spcFirstLastPara="1" rIns="87625" wrap="square" tIns="876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300"/>
                <a:buFont typeface="Calibri"/>
                <a:buNone/>
              </a:pPr>
              <a:r>
                <a:rPr b="1" i="0" lang="en-GB" sz="2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SPaG</a:t>
              </a:r>
              <a:r>
                <a:rPr b="0" i="0" lang="en-GB" sz="2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– Spellings will be given weekly.</a:t>
              </a:r>
              <a:endParaRPr b="0" i="0" sz="2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3" name="Google Shape;243;p26"/>
            <p:cNvSpPr/>
            <p:nvPr/>
          </p:nvSpPr>
          <p:spPr>
            <a:xfrm>
              <a:off x="732" y="2007389"/>
              <a:ext cx="2857449" cy="1714469"/>
            </a:xfrm>
            <a:prstGeom prst="rect">
              <a:avLst/>
            </a:prstGeom>
            <a:solidFill>
              <a:schemeClr val="accent4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26"/>
            <p:cNvSpPr txBox="1"/>
            <p:nvPr/>
          </p:nvSpPr>
          <p:spPr>
            <a:xfrm>
              <a:off x="732" y="2007389"/>
              <a:ext cx="2857449" cy="17144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625" lIns="87625" spcFirstLastPara="1" rIns="87625" wrap="square" tIns="876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300"/>
                <a:buFont typeface="Calibri"/>
                <a:buNone/>
              </a:pPr>
              <a:r>
                <a:rPr b="1" i="0" lang="en-GB" sz="2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Reading</a:t>
              </a:r>
              <a:r>
                <a:rPr b="0" i="0" lang="en-GB" sz="2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–  Reading books whilst assessing their knowledge and understanding </a:t>
              </a:r>
              <a:endParaRPr b="0" i="0" sz="2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5" name="Google Shape;245;p26"/>
            <p:cNvSpPr/>
            <p:nvPr/>
          </p:nvSpPr>
          <p:spPr>
            <a:xfrm>
              <a:off x="3143927" y="2007389"/>
              <a:ext cx="2857449" cy="1714469"/>
            </a:xfrm>
            <a:prstGeom prst="rect">
              <a:avLst/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26"/>
            <p:cNvSpPr txBox="1"/>
            <p:nvPr/>
          </p:nvSpPr>
          <p:spPr>
            <a:xfrm>
              <a:off x="3143927" y="2007389"/>
              <a:ext cx="2857449" cy="17144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625" lIns="87625" spcFirstLastPara="1" rIns="87625" wrap="square" tIns="876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300"/>
                <a:buFont typeface="Calibri"/>
                <a:buNone/>
              </a:pPr>
              <a:r>
                <a:rPr b="1" i="0" lang="en-GB" sz="2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Maths</a:t>
              </a:r>
              <a:r>
                <a:rPr b="0" i="0" lang="en-GB" sz="2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– Weekly maths assignment consolidates learning from that week. </a:t>
              </a:r>
              <a:endParaRPr b="0" i="0" sz="2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chool desk with books and pencils with chalkboard in background" id="251" name="Google Shape;251;p27"/>
          <p:cNvPicPr preferRelativeResize="0"/>
          <p:nvPr/>
        </p:nvPicPr>
        <p:blipFill rotWithShape="1">
          <a:blip r:embed="rId3">
            <a:alphaModFix/>
          </a:blip>
          <a:srcRect b="-1" l="49849" r="5030" t="0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noFill/>
          <a:ln>
            <a:noFill/>
          </a:ln>
        </p:spPr>
      </p:pic>
      <p:sp>
        <p:nvSpPr>
          <p:cNvPr id="252" name="Google Shape;252;p27"/>
          <p:cNvSpPr/>
          <p:nvPr/>
        </p:nvSpPr>
        <p:spPr>
          <a:xfrm>
            <a:off x="4635591" y="0"/>
            <a:ext cx="7556409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253;p27"/>
          <p:cNvSpPr txBox="1"/>
          <p:nvPr>
            <p:ph type="title"/>
          </p:nvPr>
        </p:nvSpPr>
        <p:spPr>
          <a:xfrm>
            <a:off x="4965430" y="629266"/>
            <a:ext cx="6586491" cy="16766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en-GB" sz="5400">
                <a:solidFill>
                  <a:schemeClr val="lt1"/>
                </a:solidFill>
              </a:rPr>
              <a:t>It’s Good to be Green </a:t>
            </a:r>
            <a:endParaRPr sz="5400">
              <a:solidFill>
                <a:schemeClr val="lt1"/>
              </a:solidFill>
            </a:endParaRPr>
          </a:p>
        </p:txBody>
      </p:sp>
      <p:sp>
        <p:nvSpPr>
          <p:cNvPr id="254" name="Google Shape;254;p27"/>
          <p:cNvSpPr txBox="1"/>
          <p:nvPr>
            <p:ph idx="1" type="body"/>
          </p:nvPr>
        </p:nvSpPr>
        <p:spPr>
          <a:xfrm>
            <a:off x="4965431" y="2438400"/>
            <a:ext cx="6586489" cy="3785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solidFill>
                <a:srgbClr val="D8E2F3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8E2F3"/>
              </a:buClr>
              <a:buSzPts val="2400"/>
              <a:buNone/>
            </a:pPr>
            <a:r>
              <a:rPr lang="en-GB" sz="2400">
                <a:solidFill>
                  <a:srgbClr val="D8E2F3"/>
                </a:solidFill>
              </a:rPr>
              <a:t>Colour code system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solidFill>
                <a:srgbClr val="D8E2F3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8E2F3"/>
              </a:buClr>
              <a:buSzPts val="2400"/>
              <a:buNone/>
            </a:pPr>
            <a:r>
              <a:rPr lang="en-GB" sz="2400">
                <a:solidFill>
                  <a:srgbClr val="D8E2F3"/>
                </a:solidFill>
              </a:rPr>
              <a:t>Used throughout the school 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8"/>
          <p:cNvSpPr/>
          <p:nvPr/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28"/>
          <p:cNvSpPr txBox="1"/>
          <p:nvPr>
            <p:ph type="title"/>
          </p:nvPr>
        </p:nvSpPr>
        <p:spPr>
          <a:xfrm>
            <a:off x="524741" y="620392"/>
            <a:ext cx="3808268" cy="5504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en-GB" sz="6000">
                <a:solidFill>
                  <a:schemeClr val="lt1"/>
                </a:solidFill>
              </a:rPr>
              <a:t>Phonics – Little Wandle </a:t>
            </a:r>
            <a:endParaRPr sz="6000">
              <a:solidFill>
                <a:schemeClr val="lt1"/>
              </a:solidFill>
            </a:endParaRPr>
          </a:p>
        </p:txBody>
      </p:sp>
      <p:grpSp>
        <p:nvGrpSpPr>
          <p:cNvPr id="261" name="Google Shape;261;p28"/>
          <p:cNvGrpSpPr/>
          <p:nvPr/>
        </p:nvGrpSpPr>
        <p:grpSpPr>
          <a:xfrm>
            <a:off x="5468389" y="946246"/>
            <a:ext cx="6263640" cy="4852978"/>
            <a:chOff x="0" y="325854"/>
            <a:chExt cx="6263640" cy="4852978"/>
          </a:xfrm>
        </p:grpSpPr>
        <p:sp>
          <p:nvSpPr>
            <p:cNvPr id="262" name="Google Shape;262;p28"/>
            <p:cNvSpPr/>
            <p:nvPr/>
          </p:nvSpPr>
          <p:spPr>
            <a:xfrm>
              <a:off x="0" y="325854"/>
              <a:ext cx="6263640" cy="2364569"/>
            </a:xfrm>
            <a:prstGeom prst="roundRect">
              <a:avLst>
                <a:gd fmla="val 16667" name="adj"/>
              </a:avLst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28"/>
            <p:cNvSpPr txBox="1"/>
            <p:nvPr/>
          </p:nvSpPr>
          <p:spPr>
            <a:xfrm>
              <a:off x="115429" y="441283"/>
              <a:ext cx="6032782" cy="2133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3825" lIns="163825" spcFirstLastPara="1" rIns="163825" wrap="square" tIns="1638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300"/>
                <a:buFont typeface="Calibri"/>
                <a:buNone/>
              </a:pPr>
              <a:r>
                <a:rPr b="0" i="0" lang="en-GB" sz="4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In the Autumn term the children will revise Year 1 Summer 1 and 2 sounds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" name="Google Shape;264;p28"/>
            <p:cNvSpPr/>
            <p:nvPr/>
          </p:nvSpPr>
          <p:spPr>
            <a:xfrm>
              <a:off x="0" y="2814263"/>
              <a:ext cx="6263640" cy="2364569"/>
            </a:xfrm>
            <a:prstGeom prst="roundRect">
              <a:avLst>
                <a:gd fmla="val 16667" name="adj"/>
              </a:avLst>
            </a:prstGeom>
            <a:solidFill>
              <a:srgbClr val="6FAB4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28"/>
            <p:cNvSpPr txBox="1"/>
            <p:nvPr/>
          </p:nvSpPr>
          <p:spPr>
            <a:xfrm>
              <a:off x="115429" y="2929692"/>
              <a:ext cx="6032782" cy="2133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3825" lIns="163825" spcFirstLastPara="1" rIns="163825" wrap="square" tIns="1638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300"/>
                <a:buFont typeface="Calibri"/>
                <a:buNone/>
              </a:pPr>
              <a:r>
                <a:rPr b="0" i="0" lang="en-GB" sz="4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They will have daily phonics lessons for 30 minutes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29"/>
          <p:cNvSpPr/>
          <p:nvPr/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29"/>
          <p:cNvSpPr txBox="1"/>
          <p:nvPr>
            <p:ph type="title"/>
          </p:nvPr>
        </p:nvSpPr>
        <p:spPr>
          <a:xfrm>
            <a:off x="524741" y="620392"/>
            <a:ext cx="3808268" cy="5504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en-GB" sz="6000">
                <a:solidFill>
                  <a:schemeClr val="lt1"/>
                </a:solidFill>
              </a:rPr>
              <a:t>Key Stage 1 SATS </a:t>
            </a:r>
            <a:endParaRPr sz="6000">
              <a:solidFill>
                <a:schemeClr val="lt1"/>
              </a:solidFill>
            </a:endParaRPr>
          </a:p>
        </p:txBody>
      </p:sp>
      <p:grpSp>
        <p:nvGrpSpPr>
          <p:cNvPr id="272" name="Google Shape;272;p29"/>
          <p:cNvGrpSpPr/>
          <p:nvPr/>
        </p:nvGrpSpPr>
        <p:grpSpPr>
          <a:xfrm>
            <a:off x="5468389" y="1470608"/>
            <a:ext cx="6263640" cy="3804255"/>
            <a:chOff x="0" y="850216"/>
            <a:chExt cx="6263640" cy="3804255"/>
          </a:xfrm>
        </p:grpSpPr>
        <p:sp>
          <p:nvSpPr>
            <p:cNvPr id="273" name="Google Shape;273;p29"/>
            <p:cNvSpPr/>
            <p:nvPr/>
          </p:nvSpPr>
          <p:spPr>
            <a:xfrm>
              <a:off x="0" y="850216"/>
              <a:ext cx="6263640" cy="311805"/>
            </a:xfrm>
            <a:prstGeom prst="roundRect">
              <a:avLst>
                <a:gd fmla="val 16667" name="adj"/>
              </a:avLst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29"/>
            <p:cNvSpPr txBox="1"/>
            <p:nvPr/>
          </p:nvSpPr>
          <p:spPr>
            <a:xfrm>
              <a:off x="15221" y="865437"/>
              <a:ext cx="6233198" cy="2813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525" lIns="49525" spcFirstLastPara="1" rIns="49525" wrap="square" tIns="49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Calibri"/>
                <a:buNone/>
              </a:pPr>
              <a:r>
                <a:rPr b="1" i="0" lang="en-GB" sz="1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Numeracy:  </a:t>
              </a:r>
              <a:endParaRPr b="0" i="0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5" name="Google Shape;275;p29"/>
            <p:cNvSpPr/>
            <p:nvPr/>
          </p:nvSpPr>
          <p:spPr>
            <a:xfrm>
              <a:off x="0" y="1199461"/>
              <a:ext cx="6263640" cy="311805"/>
            </a:xfrm>
            <a:prstGeom prst="roundRect">
              <a:avLst>
                <a:gd fmla="val 16667" name="adj"/>
              </a:avLst>
            </a:prstGeom>
            <a:solidFill>
              <a:srgbClr val="56ADD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Google Shape;276;p29"/>
            <p:cNvSpPr txBox="1"/>
            <p:nvPr/>
          </p:nvSpPr>
          <p:spPr>
            <a:xfrm>
              <a:off x="15221" y="1214682"/>
              <a:ext cx="6233198" cy="2813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525" lIns="49525" spcFirstLastPara="1" rIns="49525" wrap="square" tIns="49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Calibri"/>
                <a:buNone/>
              </a:pPr>
              <a:r>
                <a:rPr b="0" i="0" lang="en-GB" sz="1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PAPER 1- Arithmetic tests- replacing mental maths and counts for the majority of marks. </a:t>
              </a:r>
              <a:endParaRPr b="0" i="0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7" name="Google Shape;277;p29"/>
            <p:cNvSpPr/>
            <p:nvPr/>
          </p:nvSpPr>
          <p:spPr>
            <a:xfrm>
              <a:off x="0" y="1548706"/>
              <a:ext cx="6263640" cy="311805"/>
            </a:xfrm>
            <a:prstGeom prst="roundRect">
              <a:avLst>
                <a:gd fmla="val 16667" name="adj"/>
              </a:avLst>
            </a:prstGeom>
            <a:solidFill>
              <a:srgbClr val="53C1CE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" name="Google Shape;278;p29"/>
            <p:cNvSpPr txBox="1"/>
            <p:nvPr/>
          </p:nvSpPr>
          <p:spPr>
            <a:xfrm>
              <a:off x="15221" y="1563927"/>
              <a:ext cx="6233198" cy="2813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525" lIns="49525" spcFirstLastPara="1" rIns="49525" wrap="square" tIns="49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Calibri"/>
                <a:buNone/>
              </a:pPr>
              <a:r>
                <a:rPr b="0" i="0" lang="en-GB" sz="1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PAPER 2 &amp; 3 – Reasoning </a:t>
              </a:r>
              <a:endParaRPr b="0" i="0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9" name="Google Shape;279;p29"/>
            <p:cNvSpPr/>
            <p:nvPr/>
          </p:nvSpPr>
          <p:spPr>
            <a:xfrm>
              <a:off x="0" y="1897951"/>
              <a:ext cx="6263640" cy="311805"/>
            </a:xfrm>
            <a:prstGeom prst="roundRect">
              <a:avLst>
                <a:gd fmla="val 16667" name="adj"/>
              </a:avLst>
            </a:prstGeom>
            <a:solidFill>
              <a:srgbClr val="51CABF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" name="Google Shape;280;p29"/>
            <p:cNvSpPr txBox="1"/>
            <p:nvPr/>
          </p:nvSpPr>
          <p:spPr>
            <a:xfrm>
              <a:off x="15221" y="1913172"/>
              <a:ext cx="6233198" cy="2813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525" lIns="49525" spcFirstLastPara="1" rIns="49525" wrap="square" tIns="49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Calibri"/>
                <a:buNone/>
              </a:pPr>
              <a:r>
                <a:rPr b="1" i="0" lang="en-GB" sz="1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Literacy:</a:t>
              </a:r>
              <a:r>
                <a:rPr b="0" i="0" lang="en-GB" sz="1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b="0" i="0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1" name="Google Shape;281;p29"/>
            <p:cNvSpPr/>
            <p:nvPr/>
          </p:nvSpPr>
          <p:spPr>
            <a:xfrm>
              <a:off x="0" y="2247196"/>
              <a:ext cx="6263640" cy="311805"/>
            </a:xfrm>
            <a:prstGeom prst="roundRect">
              <a:avLst>
                <a:gd fmla="val 16667" name="adj"/>
              </a:avLst>
            </a:prstGeom>
            <a:solidFill>
              <a:srgbClr val="4EC7A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" name="Google Shape;282;p29"/>
            <p:cNvSpPr txBox="1"/>
            <p:nvPr/>
          </p:nvSpPr>
          <p:spPr>
            <a:xfrm>
              <a:off x="15221" y="2262417"/>
              <a:ext cx="6233198" cy="2813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525" lIns="49525" spcFirstLastPara="1" rIns="49525" wrap="square" tIns="49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Calibri"/>
                <a:buNone/>
              </a:pPr>
              <a:r>
                <a:rPr b="0" i="0" lang="en-GB" sz="1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Reading paper </a:t>
              </a:r>
              <a:endParaRPr b="0" i="0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3" name="Google Shape;283;p29"/>
            <p:cNvSpPr/>
            <p:nvPr/>
          </p:nvSpPr>
          <p:spPr>
            <a:xfrm>
              <a:off x="0" y="2596441"/>
              <a:ext cx="6263640" cy="311805"/>
            </a:xfrm>
            <a:prstGeom prst="roundRect">
              <a:avLst>
                <a:gd fmla="val 16667" name="adj"/>
              </a:avLst>
            </a:prstGeom>
            <a:solidFill>
              <a:srgbClr val="4CC38C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" name="Google Shape;284;p29"/>
            <p:cNvSpPr txBox="1"/>
            <p:nvPr/>
          </p:nvSpPr>
          <p:spPr>
            <a:xfrm>
              <a:off x="15221" y="2611662"/>
              <a:ext cx="6233198" cy="2813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525" lIns="49525" spcFirstLastPara="1" rIns="49525" wrap="square" tIns="49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Calibri"/>
                <a:buNone/>
              </a:pPr>
              <a:r>
                <a:rPr b="1" i="0" lang="en-GB" sz="1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GAPS (grammar, punctuation and spelling) </a:t>
              </a:r>
              <a:endParaRPr b="0" i="0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5" name="Google Shape;285;p29"/>
            <p:cNvSpPr/>
            <p:nvPr/>
          </p:nvSpPr>
          <p:spPr>
            <a:xfrm>
              <a:off x="0" y="2945686"/>
              <a:ext cx="6263640" cy="311805"/>
            </a:xfrm>
            <a:prstGeom prst="roundRect">
              <a:avLst>
                <a:gd fmla="val 16667" name="adj"/>
              </a:avLst>
            </a:prstGeom>
            <a:solidFill>
              <a:srgbClr val="49C07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29"/>
            <p:cNvSpPr txBox="1"/>
            <p:nvPr/>
          </p:nvSpPr>
          <p:spPr>
            <a:xfrm>
              <a:off x="15221" y="2960907"/>
              <a:ext cx="6233198" cy="2813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525" lIns="49525" spcFirstLastPara="1" rIns="49525" wrap="square" tIns="49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Calibri"/>
                <a:buNone/>
              </a:pPr>
              <a:r>
                <a:rPr b="0" i="0" lang="en-GB" sz="1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Spelling </a:t>
              </a:r>
              <a:endParaRPr b="0" i="0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7" name="Google Shape;287;p29"/>
            <p:cNvSpPr/>
            <p:nvPr/>
          </p:nvSpPr>
          <p:spPr>
            <a:xfrm>
              <a:off x="0" y="3294931"/>
              <a:ext cx="6263640" cy="311805"/>
            </a:xfrm>
            <a:prstGeom prst="roundRect">
              <a:avLst>
                <a:gd fmla="val 16667" name="adj"/>
              </a:avLst>
            </a:prstGeom>
            <a:solidFill>
              <a:srgbClr val="47BC5A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29"/>
            <p:cNvSpPr txBox="1"/>
            <p:nvPr/>
          </p:nvSpPr>
          <p:spPr>
            <a:xfrm>
              <a:off x="15221" y="3310152"/>
              <a:ext cx="6233198" cy="2813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525" lIns="49525" spcFirstLastPara="1" rIns="49525" wrap="square" tIns="49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Calibri"/>
                <a:buNone/>
              </a:pPr>
              <a:r>
                <a:rPr b="0" i="0" lang="en-GB" sz="1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Grammar and Punctuation </a:t>
              </a:r>
              <a:endParaRPr b="0" i="0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29"/>
            <p:cNvSpPr/>
            <p:nvPr/>
          </p:nvSpPr>
          <p:spPr>
            <a:xfrm>
              <a:off x="0" y="3644176"/>
              <a:ext cx="6263640" cy="311805"/>
            </a:xfrm>
            <a:prstGeom prst="roundRect">
              <a:avLst>
                <a:gd fmla="val 16667" name="adj"/>
              </a:avLst>
            </a:prstGeom>
            <a:solidFill>
              <a:srgbClr val="49B84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29"/>
            <p:cNvSpPr txBox="1"/>
            <p:nvPr/>
          </p:nvSpPr>
          <p:spPr>
            <a:xfrm>
              <a:off x="15221" y="3659397"/>
              <a:ext cx="6233198" cy="2813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525" lIns="49525" spcFirstLastPara="1" rIns="49525" wrap="square" tIns="49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Calibri"/>
                <a:buNone/>
              </a:pPr>
              <a:r>
                <a:rPr b="1" i="0" lang="en-GB" sz="1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Writing: </a:t>
              </a:r>
              <a:r>
                <a:rPr b="0" i="0" lang="en-GB" sz="1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 b="0" i="0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1" name="Google Shape;291;p29"/>
            <p:cNvSpPr/>
            <p:nvPr/>
          </p:nvSpPr>
          <p:spPr>
            <a:xfrm>
              <a:off x="0" y="3993421"/>
              <a:ext cx="6263640" cy="311805"/>
            </a:xfrm>
            <a:prstGeom prst="roundRect">
              <a:avLst>
                <a:gd fmla="val 16667" name="adj"/>
              </a:avLst>
            </a:prstGeom>
            <a:solidFill>
              <a:srgbClr val="5EB14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29"/>
            <p:cNvSpPr txBox="1"/>
            <p:nvPr/>
          </p:nvSpPr>
          <p:spPr>
            <a:xfrm>
              <a:off x="15221" y="4008642"/>
              <a:ext cx="6233198" cy="2813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525" lIns="49525" spcFirstLastPara="1" rIns="49525" wrap="square" tIns="49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Calibri"/>
                <a:buNone/>
              </a:pPr>
              <a:r>
                <a:rPr b="0" i="0" lang="en-GB" sz="1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Internally moderated based on Big Write assessments throughout the year</a:t>
              </a:r>
              <a:endParaRPr b="0" i="0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3" name="Google Shape;293;p29"/>
            <p:cNvSpPr/>
            <p:nvPr/>
          </p:nvSpPr>
          <p:spPr>
            <a:xfrm>
              <a:off x="0" y="4342666"/>
              <a:ext cx="6263640" cy="311805"/>
            </a:xfrm>
            <a:prstGeom prst="roundRect">
              <a:avLst>
                <a:gd fmla="val 16667" name="adj"/>
              </a:avLst>
            </a:prstGeom>
            <a:solidFill>
              <a:srgbClr val="6FAB4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" name="Google Shape;294;p29"/>
            <p:cNvSpPr txBox="1"/>
            <p:nvPr/>
          </p:nvSpPr>
          <p:spPr>
            <a:xfrm>
              <a:off x="15221" y="4357887"/>
              <a:ext cx="6233198" cy="2813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9525" lIns="49525" spcFirstLastPara="1" rIns="49525" wrap="square" tIns="49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Calibri"/>
                <a:buNone/>
              </a:pPr>
              <a:r>
                <a:rPr b="0" i="0" lang="en-GB" sz="1300" u="sng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There will be a separate SATS Meeting in Spring term</a:t>
              </a:r>
              <a:endParaRPr b="0" i="0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30"/>
          <p:cNvSpPr/>
          <p:nvPr/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30"/>
          <p:cNvSpPr txBox="1"/>
          <p:nvPr>
            <p:ph type="title"/>
          </p:nvPr>
        </p:nvSpPr>
        <p:spPr>
          <a:xfrm>
            <a:off x="524741" y="620392"/>
            <a:ext cx="3808268" cy="5504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en-GB" sz="6000">
                <a:solidFill>
                  <a:schemeClr val="lt1"/>
                </a:solidFill>
              </a:rPr>
              <a:t>How you can help at home </a:t>
            </a:r>
            <a:endParaRPr sz="6000">
              <a:solidFill>
                <a:schemeClr val="lt1"/>
              </a:solidFill>
            </a:endParaRPr>
          </a:p>
        </p:txBody>
      </p:sp>
      <p:grpSp>
        <p:nvGrpSpPr>
          <p:cNvPr id="301" name="Google Shape;301;p30"/>
          <p:cNvGrpSpPr/>
          <p:nvPr/>
        </p:nvGrpSpPr>
        <p:grpSpPr>
          <a:xfrm>
            <a:off x="5468389" y="651270"/>
            <a:ext cx="6263640" cy="5442929"/>
            <a:chOff x="0" y="30878"/>
            <a:chExt cx="6263640" cy="5442929"/>
          </a:xfrm>
        </p:grpSpPr>
        <p:sp>
          <p:nvSpPr>
            <p:cNvPr id="302" name="Google Shape;302;p30"/>
            <p:cNvSpPr/>
            <p:nvPr/>
          </p:nvSpPr>
          <p:spPr>
            <a:xfrm>
              <a:off x="0" y="30878"/>
              <a:ext cx="6263640" cy="1044809"/>
            </a:xfrm>
            <a:prstGeom prst="roundRect">
              <a:avLst>
                <a:gd fmla="val 16667" name="adj"/>
              </a:avLst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3" name="Google Shape;303;p30"/>
            <p:cNvSpPr txBox="1"/>
            <p:nvPr/>
          </p:nvSpPr>
          <p:spPr>
            <a:xfrm>
              <a:off x="51003" y="81881"/>
              <a:ext cx="6161634" cy="9428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375" lIns="72375" spcFirstLastPara="1" rIns="72375" wrap="square" tIns="723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900"/>
                <a:buFont typeface="Calibri"/>
                <a:buNone/>
              </a:pPr>
              <a:r>
                <a:rPr b="1" i="0" lang="en-GB" sz="1900" u="sng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Please resist the temptation to source and use previous SATs papers as we will be using them in class to assess gaps in knowledge. </a:t>
              </a:r>
              <a:endParaRPr b="0" i="0" sz="1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4" name="Google Shape;304;p30"/>
            <p:cNvSpPr/>
            <p:nvPr/>
          </p:nvSpPr>
          <p:spPr>
            <a:xfrm>
              <a:off x="0" y="1130408"/>
              <a:ext cx="6263640" cy="1044809"/>
            </a:xfrm>
            <a:prstGeom prst="roundRect">
              <a:avLst>
                <a:gd fmla="val 16667" name="adj"/>
              </a:avLst>
            </a:prstGeom>
            <a:solidFill>
              <a:srgbClr val="52CBCC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5" name="Google Shape;305;p30"/>
            <p:cNvSpPr txBox="1"/>
            <p:nvPr/>
          </p:nvSpPr>
          <p:spPr>
            <a:xfrm>
              <a:off x="51003" y="1181411"/>
              <a:ext cx="6161634" cy="9428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375" lIns="72375" spcFirstLastPara="1" rIns="72375" wrap="square" tIns="723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900"/>
                <a:buFont typeface="Calibri"/>
                <a:buNone/>
              </a:pPr>
              <a:r>
                <a:rPr b="0" i="0" lang="en-GB" sz="19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Encourage your child to practice their spellings each week.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6" name="Google Shape;306;p30"/>
            <p:cNvSpPr/>
            <p:nvPr/>
          </p:nvSpPr>
          <p:spPr>
            <a:xfrm>
              <a:off x="0" y="2229939"/>
              <a:ext cx="6263640" cy="1044809"/>
            </a:xfrm>
            <a:prstGeom prst="roundRect">
              <a:avLst>
                <a:gd fmla="val 16667" name="adj"/>
              </a:avLst>
            </a:prstGeom>
            <a:solidFill>
              <a:srgbClr val="4CC38C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7" name="Google Shape;307;p30"/>
            <p:cNvSpPr txBox="1"/>
            <p:nvPr/>
          </p:nvSpPr>
          <p:spPr>
            <a:xfrm>
              <a:off x="51003" y="2280942"/>
              <a:ext cx="6161634" cy="9428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375" lIns="72375" spcFirstLastPara="1" rIns="72375" wrap="square" tIns="723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900"/>
                <a:buFont typeface="Calibri"/>
                <a:buNone/>
              </a:pPr>
              <a:r>
                <a:rPr b="0" i="0" lang="en-GB" sz="19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Reading – daily reading at home.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8" name="Google Shape;308;p30"/>
            <p:cNvSpPr/>
            <p:nvPr/>
          </p:nvSpPr>
          <p:spPr>
            <a:xfrm>
              <a:off x="0" y="3329468"/>
              <a:ext cx="6263640" cy="1044809"/>
            </a:xfrm>
            <a:prstGeom prst="roundRect">
              <a:avLst>
                <a:gd fmla="val 16667" name="adj"/>
              </a:avLst>
            </a:prstGeom>
            <a:solidFill>
              <a:srgbClr val="46BA4E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9" name="Google Shape;309;p30"/>
            <p:cNvSpPr txBox="1"/>
            <p:nvPr/>
          </p:nvSpPr>
          <p:spPr>
            <a:xfrm>
              <a:off x="51003" y="3380471"/>
              <a:ext cx="6161634" cy="9428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375" lIns="72375" spcFirstLastPara="1" rIns="72375" wrap="square" tIns="723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900"/>
                <a:buFont typeface="Calibri"/>
                <a:buNone/>
              </a:pPr>
              <a:r>
                <a:rPr b="0" i="0" lang="en-GB" sz="19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Support your child in developing a neat and consistent handwriting style.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0" name="Google Shape;310;p30"/>
            <p:cNvSpPr/>
            <p:nvPr/>
          </p:nvSpPr>
          <p:spPr>
            <a:xfrm>
              <a:off x="0" y="4428998"/>
              <a:ext cx="6263640" cy="1044809"/>
            </a:xfrm>
            <a:prstGeom prst="roundRect">
              <a:avLst>
                <a:gd fmla="val 16667" name="adj"/>
              </a:avLst>
            </a:prstGeom>
            <a:solidFill>
              <a:srgbClr val="6FAB4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1" name="Google Shape;311;p30"/>
            <p:cNvSpPr txBox="1"/>
            <p:nvPr/>
          </p:nvSpPr>
          <p:spPr>
            <a:xfrm>
              <a:off x="51003" y="4480001"/>
              <a:ext cx="6161634" cy="9428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375" lIns="72375" spcFirstLastPara="1" rIns="72375" wrap="square" tIns="723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900"/>
                <a:buFont typeface="Calibri"/>
                <a:buNone/>
              </a:pPr>
              <a:r>
                <a:rPr b="0" i="0" lang="en-GB" sz="19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Discuss the methods that the children are using to answer questions to consolidate their Maths learning. This may be different to how you were taught yourself.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31"/>
          <p:cNvSpPr/>
          <p:nvPr/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" name="Google Shape;317;p31"/>
          <p:cNvSpPr txBox="1"/>
          <p:nvPr>
            <p:ph type="title"/>
          </p:nvPr>
        </p:nvSpPr>
        <p:spPr>
          <a:xfrm>
            <a:off x="524741" y="620392"/>
            <a:ext cx="3808268" cy="5504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en-GB" sz="6000">
                <a:solidFill>
                  <a:schemeClr val="lt1"/>
                </a:solidFill>
              </a:rPr>
              <a:t>Parents Evening </a:t>
            </a:r>
            <a:endParaRPr sz="6000">
              <a:solidFill>
                <a:schemeClr val="lt1"/>
              </a:solidFill>
            </a:endParaRPr>
          </a:p>
        </p:txBody>
      </p:sp>
      <p:grpSp>
        <p:nvGrpSpPr>
          <p:cNvPr id="318" name="Google Shape;318;p31"/>
          <p:cNvGrpSpPr/>
          <p:nvPr/>
        </p:nvGrpSpPr>
        <p:grpSpPr>
          <a:xfrm>
            <a:off x="5468389" y="867135"/>
            <a:ext cx="6263640" cy="5011199"/>
            <a:chOff x="0" y="246743"/>
            <a:chExt cx="6263640" cy="5011199"/>
          </a:xfrm>
        </p:grpSpPr>
        <p:sp>
          <p:nvSpPr>
            <p:cNvPr id="319" name="Google Shape;319;p31"/>
            <p:cNvSpPr/>
            <p:nvPr/>
          </p:nvSpPr>
          <p:spPr>
            <a:xfrm>
              <a:off x="0" y="246743"/>
              <a:ext cx="6263640" cy="2471039"/>
            </a:xfrm>
            <a:prstGeom prst="roundRect">
              <a:avLst>
                <a:gd fmla="val 16667" name="adj"/>
              </a:avLst>
            </a:pr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0" name="Google Shape;320;p31"/>
            <p:cNvSpPr txBox="1"/>
            <p:nvPr/>
          </p:nvSpPr>
          <p:spPr>
            <a:xfrm>
              <a:off x="120626" y="367369"/>
              <a:ext cx="6022388" cy="2229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b="0" i="0" lang="en-GB" sz="2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Parents evening meetings will take place during the week of 28</a:t>
              </a:r>
              <a:r>
                <a:rPr b="0" baseline="30000" i="0" lang="en-GB" sz="2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th</a:t>
              </a:r>
              <a:r>
                <a:rPr b="0" i="0" lang="en-GB" sz="2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November. It provides a perfect opportunity to discuss progress and achievement. If a child may not be making the expected progress – we can work together in partnership to accelerate progress.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1" name="Google Shape;321;p31"/>
            <p:cNvSpPr/>
            <p:nvPr/>
          </p:nvSpPr>
          <p:spPr>
            <a:xfrm>
              <a:off x="0" y="2786903"/>
              <a:ext cx="6263640" cy="2471039"/>
            </a:xfrm>
            <a:prstGeom prst="roundRect">
              <a:avLst>
                <a:gd fmla="val 16667" name="adj"/>
              </a:avLst>
            </a:prstGeom>
            <a:solidFill>
              <a:srgbClr val="A4A4A4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2" name="Google Shape;322;p31"/>
            <p:cNvSpPr txBox="1"/>
            <p:nvPr/>
          </p:nvSpPr>
          <p:spPr>
            <a:xfrm>
              <a:off x="120626" y="2907529"/>
              <a:ext cx="6022388" cy="2229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b="0" i="0" lang="en-GB" sz="2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Every child is different and develops at different rates – we will encourage and support them as they progress.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4"/>
          <p:cNvSpPr txBox="1"/>
          <p:nvPr>
            <p:ph type="title"/>
          </p:nvPr>
        </p:nvSpPr>
        <p:spPr>
          <a:xfrm>
            <a:off x="635000" y="640823"/>
            <a:ext cx="3418659" cy="55831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GB" sz="5400"/>
              <a:t>Meet the Team</a:t>
            </a:r>
            <a:endParaRPr sz="5400"/>
          </a:p>
        </p:txBody>
      </p:sp>
      <p:sp>
        <p:nvSpPr>
          <p:cNvPr id="95" name="Google Shape;95;p14"/>
          <p:cNvSpPr/>
          <p:nvPr/>
        </p:nvSpPr>
        <p:spPr>
          <a:xfrm rot="5400000">
            <a:off x="1627450" y="3462719"/>
            <a:ext cx="5410200" cy="18288"/>
          </a:xfrm>
          <a:custGeom>
            <a:rect b="b" l="l" r="r" t="t"/>
            <a:pathLst>
              <a:path extrusionOk="0" fill="none" h="18288" w="541020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extrusionOk="0" h="18288" w="541020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cap="rnd" cmpd="sng" w="4127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6" name="Google Shape;96;p14"/>
          <p:cNvGrpSpPr/>
          <p:nvPr/>
        </p:nvGrpSpPr>
        <p:grpSpPr>
          <a:xfrm>
            <a:off x="4648018" y="643525"/>
            <a:ext cx="6900512" cy="5530734"/>
            <a:chOff x="0" y="2703"/>
            <a:chExt cx="6900512" cy="5530734"/>
          </a:xfrm>
        </p:grpSpPr>
        <p:cxnSp>
          <p:nvCxnSpPr>
            <p:cNvPr id="97" name="Google Shape;97;p14"/>
            <p:cNvCxnSpPr/>
            <p:nvPr/>
          </p:nvCxnSpPr>
          <p:spPr>
            <a:xfrm>
              <a:off x="0" y="2703"/>
              <a:ext cx="6900512" cy="0"/>
            </a:xfrm>
            <a:prstGeom prst="straightConnector1">
              <a:avLst/>
            </a:prstGeom>
            <a:solidFill>
              <a:schemeClr val="accent4"/>
            </a:solidFill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98" name="Google Shape;98;p14"/>
            <p:cNvSpPr/>
            <p:nvPr/>
          </p:nvSpPr>
          <p:spPr>
            <a:xfrm>
              <a:off x="0" y="2703"/>
              <a:ext cx="6900512" cy="18435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14"/>
            <p:cNvSpPr txBox="1"/>
            <p:nvPr/>
          </p:nvSpPr>
          <p:spPr>
            <a:xfrm>
              <a:off x="0" y="2703"/>
              <a:ext cx="6900512" cy="18435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94300" lIns="194300" spcFirstLastPara="1" rIns="194300" wrap="square" tIns="194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100"/>
                <a:buFont typeface="Calibri"/>
                <a:buNone/>
              </a:pPr>
              <a:r>
                <a:rPr b="0" i="0" lang="en-GB" sz="5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Class Teacher: Miss Jeffries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00" name="Google Shape;100;p14"/>
            <p:cNvCxnSpPr/>
            <p:nvPr/>
          </p:nvCxnSpPr>
          <p:spPr>
            <a:xfrm>
              <a:off x="0" y="1846281"/>
              <a:ext cx="6900512" cy="0"/>
            </a:xfrm>
            <a:prstGeom prst="straightConnector1">
              <a:avLst/>
            </a:prstGeom>
            <a:solidFill>
              <a:schemeClr val="accent4"/>
            </a:solidFill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01" name="Google Shape;101;p14"/>
            <p:cNvSpPr/>
            <p:nvPr/>
          </p:nvSpPr>
          <p:spPr>
            <a:xfrm>
              <a:off x="0" y="1846281"/>
              <a:ext cx="6900512" cy="18435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4"/>
            <p:cNvSpPr txBox="1"/>
            <p:nvPr/>
          </p:nvSpPr>
          <p:spPr>
            <a:xfrm>
              <a:off x="0" y="1846281"/>
              <a:ext cx="6900512" cy="18435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94300" lIns="194300" spcFirstLastPara="1" rIns="194300" wrap="square" tIns="194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100"/>
                <a:buFont typeface="Calibri"/>
                <a:buNone/>
              </a:pPr>
              <a:r>
                <a:rPr b="0" i="0" lang="en-GB" sz="5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Support Staff: Mrs Mcintyre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03" name="Google Shape;103;p14"/>
            <p:cNvCxnSpPr/>
            <p:nvPr/>
          </p:nvCxnSpPr>
          <p:spPr>
            <a:xfrm>
              <a:off x="0" y="3689859"/>
              <a:ext cx="6900512" cy="0"/>
            </a:xfrm>
            <a:prstGeom prst="straightConnector1">
              <a:avLst/>
            </a:prstGeom>
            <a:solidFill>
              <a:schemeClr val="accent4"/>
            </a:solidFill>
            <a:ln cap="flat" cmpd="sng" w="1270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04" name="Google Shape;104;p14"/>
            <p:cNvSpPr/>
            <p:nvPr/>
          </p:nvSpPr>
          <p:spPr>
            <a:xfrm>
              <a:off x="0" y="3689859"/>
              <a:ext cx="6900512" cy="18435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Google Shape;105;p14"/>
            <p:cNvSpPr txBox="1"/>
            <p:nvPr/>
          </p:nvSpPr>
          <p:spPr>
            <a:xfrm>
              <a:off x="0" y="3689859"/>
              <a:ext cx="6900512" cy="18435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94300" lIns="194300" spcFirstLastPara="1" rIns="194300" wrap="square" tIns="1943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100"/>
                <a:buFont typeface="Calibri"/>
                <a:buNone/>
              </a:pPr>
              <a:r>
                <a:rPr b="0" i="0" lang="en-GB" sz="5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Miss Smith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32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/>
              <a:t>Things to look forward to! </a:t>
            </a:r>
            <a:endParaRPr/>
          </a:p>
        </p:txBody>
      </p:sp>
      <p:sp>
        <p:nvSpPr>
          <p:cNvPr id="328" name="Google Shape;328;p32"/>
          <p:cNvSpPr txBox="1"/>
          <p:nvPr>
            <p:ph idx="1" type="body"/>
          </p:nvPr>
        </p:nvSpPr>
        <p:spPr>
          <a:xfrm>
            <a:off x="838200" y="2774375"/>
            <a:ext cx="10515600" cy="340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en-GB"/>
              <a:t>Year 2 Nativity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en-GB"/>
              <a:t>Open mornings (a chance for you to come and look at your child’s work)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en-GB"/>
              <a:t>Year 2 swimming lessons </a:t>
            </a:r>
            <a:r>
              <a:rPr lang="en-GB" u="sng"/>
              <a:t>Summer term </a:t>
            </a:r>
            <a:endParaRPr u="sng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en-GB"/>
              <a:t>Fire of London workshop 17.1.23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33"/>
          <p:cNvSpPr/>
          <p:nvPr/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p33"/>
          <p:cNvSpPr txBox="1"/>
          <p:nvPr>
            <p:ph type="title"/>
          </p:nvPr>
        </p:nvSpPr>
        <p:spPr>
          <a:xfrm>
            <a:off x="524741" y="620392"/>
            <a:ext cx="3808268" cy="5504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en-GB" sz="6000">
                <a:solidFill>
                  <a:schemeClr val="lt1"/>
                </a:solidFill>
              </a:rPr>
              <a:t>Thank You </a:t>
            </a:r>
            <a:endParaRPr sz="6000">
              <a:solidFill>
                <a:schemeClr val="lt1"/>
              </a:solidFill>
            </a:endParaRPr>
          </a:p>
        </p:txBody>
      </p:sp>
      <p:grpSp>
        <p:nvGrpSpPr>
          <p:cNvPr id="335" name="Google Shape;335;p33"/>
          <p:cNvGrpSpPr/>
          <p:nvPr/>
        </p:nvGrpSpPr>
        <p:grpSpPr>
          <a:xfrm>
            <a:off x="5468389" y="1186365"/>
            <a:ext cx="6263640" cy="4372741"/>
            <a:chOff x="0" y="565973"/>
            <a:chExt cx="6263640" cy="4372741"/>
          </a:xfrm>
        </p:grpSpPr>
        <p:sp>
          <p:nvSpPr>
            <p:cNvPr id="336" name="Google Shape;336;p33"/>
            <p:cNvSpPr/>
            <p:nvPr/>
          </p:nvSpPr>
          <p:spPr>
            <a:xfrm>
              <a:off x="0" y="565973"/>
              <a:ext cx="6263640" cy="1390380"/>
            </a:xfrm>
            <a:prstGeom prst="roundRect">
              <a:avLst>
                <a:gd fmla="val 16667" name="adj"/>
              </a:avLst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7" name="Google Shape;337;p33"/>
            <p:cNvSpPr txBox="1"/>
            <p:nvPr/>
          </p:nvSpPr>
          <p:spPr>
            <a:xfrm>
              <a:off x="67873" y="633846"/>
              <a:ext cx="6127894" cy="125463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3350" lIns="133350" spcFirstLastPara="1" rIns="133350" wrap="square" tIns="1333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500"/>
                <a:buFont typeface="Calibri"/>
                <a:buNone/>
              </a:pPr>
              <a:r>
                <a:rPr b="0" i="0" lang="en-GB" sz="35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Any questions?</a:t>
              </a:r>
              <a:endParaRPr b="0" i="0" sz="3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8" name="Google Shape;338;p33"/>
            <p:cNvSpPr/>
            <p:nvPr/>
          </p:nvSpPr>
          <p:spPr>
            <a:xfrm>
              <a:off x="0" y="2057153"/>
              <a:ext cx="6263640" cy="1390380"/>
            </a:xfrm>
            <a:prstGeom prst="roundRect">
              <a:avLst>
                <a:gd fmla="val 16667" name="adj"/>
              </a:avLst>
            </a:prstGeom>
            <a:solidFill>
              <a:srgbClr val="4CC38C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9" name="Google Shape;339;p33"/>
            <p:cNvSpPr txBox="1"/>
            <p:nvPr/>
          </p:nvSpPr>
          <p:spPr>
            <a:xfrm>
              <a:off x="67873" y="2125026"/>
              <a:ext cx="6127894" cy="125463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3350" lIns="133350" spcFirstLastPara="1" rIns="133350" wrap="square" tIns="1333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500"/>
                <a:buFont typeface="Calibri"/>
                <a:buNone/>
              </a:pPr>
              <a:r>
                <a:rPr b="0" i="0" lang="en-GB" sz="35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Please email the School email address: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0" name="Google Shape;340;p33"/>
            <p:cNvSpPr/>
            <p:nvPr/>
          </p:nvSpPr>
          <p:spPr>
            <a:xfrm>
              <a:off x="0" y="3548334"/>
              <a:ext cx="6263640" cy="1390380"/>
            </a:xfrm>
            <a:prstGeom prst="roundRect">
              <a:avLst>
                <a:gd fmla="val 16667" name="adj"/>
              </a:avLst>
            </a:prstGeom>
            <a:solidFill>
              <a:srgbClr val="6FAB4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1" name="Google Shape;341;p33"/>
            <p:cNvSpPr txBox="1"/>
            <p:nvPr/>
          </p:nvSpPr>
          <p:spPr>
            <a:xfrm>
              <a:off x="67873" y="3616207"/>
              <a:ext cx="6127894" cy="125463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3350" lIns="133350" spcFirstLastPara="1" rIns="133350" wrap="square" tIns="1333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500"/>
                <a:buFont typeface="Calibri"/>
                <a:buNone/>
              </a:pPr>
              <a:r>
                <a:rPr b="0" i="0" lang="en-GB" sz="35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admin@stbernadette.herts.sch.uk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/>
          <p:nvPr/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5"/>
          <p:cNvSpPr txBox="1"/>
          <p:nvPr>
            <p:ph type="title"/>
          </p:nvPr>
        </p:nvSpPr>
        <p:spPr>
          <a:xfrm>
            <a:off x="524741" y="620392"/>
            <a:ext cx="3808268" cy="5504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en-GB" sz="6000">
                <a:solidFill>
                  <a:schemeClr val="lt1"/>
                </a:solidFill>
              </a:rPr>
              <a:t>The Curriculum </a:t>
            </a:r>
            <a:endParaRPr sz="6000">
              <a:solidFill>
                <a:schemeClr val="lt1"/>
              </a:solidFill>
            </a:endParaRPr>
          </a:p>
        </p:txBody>
      </p:sp>
      <p:grpSp>
        <p:nvGrpSpPr>
          <p:cNvPr id="112" name="Google Shape;112;p15"/>
          <p:cNvGrpSpPr/>
          <p:nvPr/>
        </p:nvGrpSpPr>
        <p:grpSpPr>
          <a:xfrm>
            <a:off x="5468389" y="641055"/>
            <a:ext cx="6263640" cy="5463361"/>
            <a:chOff x="0" y="20663"/>
            <a:chExt cx="6263640" cy="5463361"/>
          </a:xfrm>
        </p:grpSpPr>
        <p:sp>
          <p:nvSpPr>
            <p:cNvPr id="113" name="Google Shape;113;p15"/>
            <p:cNvSpPr/>
            <p:nvPr/>
          </p:nvSpPr>
          <p:spPr>
            <a:xfrm>
              <a:off x="0" y="20663"/>
              <a:ext cx="6263640" cy="1759680"/>
            </a:xfrm>
            <a:prstGeom prst="roundRect">
              <a:avLst>
                <a:gd fmla="val 16667" name="adj"/>
              </a:avLst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15"/>
            <p:cNvSpPr txBox="1"/>
            <p:nvPr/>
          </p:nvSpPr>
          <p:spPr>
            <a:xfrm>
              <a:off x="85900" y="106563"/>
              <a:ext cx="6091840" cy="15878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200"/>
                <a:buFont typeface="Calibri"/>
                <a:buNone/>
              </a:pPr>
              <a:r>
                <a:rPr b="0" i="0" lang="en-GB" sz="32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The Year 2 Curriculum aims to nurture engagement, curiosity and innovation.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15"/>
            <p:cNvSpPr/>
            <p:nvPr/>
          </p:nvSpPr>
          <p:spPr>
            <a:xfrm>
              <a:off x="0" y="1872503"/>
              <a:ext cx="6263640" cy="1759680"/>
            </a:xfrm>
            <a:prstGeom prst="roundRect">
              <a:avLst>
                <a:gd fmla="val 16667" name="adj"/>
              </a:avLst>
            </a:prstGeom>
            <a:solidFill>
              <a:srgbClr val="4CC38C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15"/>
            <p:cNvSpPr txBox="1"/>
            <p:nvPr/>
          </p:nvSpPr>
          <p:spPr>
            <a:xfrm>
              <a:off x="85900" y="1958403"/>
              <a:ext cx="6091840" cy="15878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200"/>
                <a:buFont typeface="Calibri"/>
                <a:buNone/>
              </a:pPr>
              <a:r>
                <a:rPr b="0" i="0" lang="en-GB" sz="32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We plan for the needs of the individual child.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15"/>
            <p:cNvSpPr/>
            <p:nvPr/>
          </p:nvSpPr>
          <p:spPr>
            <a:xfrm>
              <a:off x="0" y="3724344"/>
              <a:ext cx="6263640" cy="1759680"/>
            </a:xfrm>
            <a:prstGeom prst="roundRect">
              <a:avLst>
                <a:gd fmla="val 16667" name="adj"/>
              </a:avLst>
            </a:prstGeom>
            <a:solidFill>
              <a:srgbClr val="6FAB4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15"/>
            <p:cNvSpPr txBox="1"/>
            <p:nvPr/>
          </p:nvSpPr>
          <p:spPr>
            <a:xfrm>
              <a:off x="85900" y="3810244"/>
              <a:ext cx="6091840" cy="15878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200"/>
                <a:buFont typeface="Calibri"/>
                <a:buNone/>
              </a:pPr>
              <a:r>
                <a:rPr b="0" i="0" lang="en-GB" sz="32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In Year 2, the children will become aware of much higher expectations and demands of the curriculum.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6"/>
          <p:cNvSpPr/>
          <p:nvPr/>
        </p:nvSpPr>
        <p:spPr>
          <a:xfrm>
            <a:off x="3048" y="4293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6"/>
          <p:cNvSpPr/>
          <p:nvPr/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6"/>
          <p:cNvSpPr txBox="1"/>
          <p:nvPr>
            <p:ph type="title"/>
          </p:nvPr>
        </p:nvSpPr>
        <p:spPr>
          <a:xfrm>
            <a:off x="686834" y="591344"/>
            <a:ext cx="3200400" cy="55856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en-GB">
                <a:solidFill>
                  <a:srgbClr val="FFFFFF"/>
                </a:solidFill>
              </a:rPr>
              <a:t>Year 2 Subjects 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26" name="Google Shape;126;p16"/>
          <p:cNvSpPr/>
          <p:nvPr/>
        </p:nvSpPr>
        <p:spPr>
          <a:xfrm flipH="1" rot="10800000">
            <a:off x="7550402" y="2455479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6"/>
          <p:cNvSpPr txBox="1"/>
          <p:nvPr>
            <p:ph idx="1" type="body"/>
          </p:nvPr>
        </p:nvSpPr>
        <p:spPr>
          <a:xfrm>
            <a:off x="4447308" y="591344"/>
            <a:ext cx="6906491" cy="55856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200"/>
              <a:buFont typeface="Noto Sans Symbols"/>
              <a:buChar char="❖"/>
            </a:pPr>
            <a:r>
              <a:rPr b="0" i="0" lang="en-GB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Religious Education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ts val="1200"/>
              <a:buFont typeface="Noto Sans Symbols"/>
              <a:buChar char="❖"/>
            </a:pPr>
            <a:r>
              <a:rPr b="0" i="0" lang="en-GB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English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ts val="1200"/>
              <a:buFont typeface="Noto Sans Symbols"/>
              <a:buChar char="❖"/>
            </a:pPr>
            <a:r>
              <a:rPr b="0" i="0" lang="en-GB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Maths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ts val="1200"/>
              <a:buFont typeface="Noto Sans Symbols"/>
              <a:buChar char="❖"/>
            </a:pPr>
            <a:r>
              <a:rPr b="0" i="0" lang="en-GB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Physical Education  - </a:t>
            </a:r>
            <a:r>
              <a:rPr b="1" i="0" lang="en-GB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Wednesday &amp; Friday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ts val="1200"/>
              <a:buFont typeface="Noto Sans Symbols"/>
              <a:buChar char="❖"/>
            </a:pPr>
            <a:r>
              <a:rPr b="0" i="0" lang="en-GB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History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ts val="1200"/>
              <a:buFont typeface="Noto Sans Symbols"/>
              <a:buChar char="❖"/>
            </a:pPr>
            <a:r>
              <a:rPr b="0" i="0" lang="en-GB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Geography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ts val="1200"/>
              <a:buFont typeface="Noto Sans Symbols"/>
              <a:buChar char="❖"/>
            </a:pPr>
            <a:r>
              <a:rPr b="0" i="0" lang="en-GB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Science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ts val="1200"/>
              <a:buFont typeface="Noto Sans Symbols"/>
              <a:buChar char="❖"/>
            </a:pPr>
            <a:r>
              <a:rPr b="0" i="0" lang="en-GB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Art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ts val="1200"/>
              <a:buFont typeface="Noto Sans Symbols"/>
              <a:buChar char="❖"/>
            </a:pPr>
            <a:r>
              <a:rPr b="0" i="0" lang="en-GB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Music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ts val="1200"/>
              <a:buFont typeface="Noto Sans Symbols"/>
              <a:buChar char="❖"/>
            </a:pPr>
            <a:r>
              <a:rPr b="0" i="0" lang="en-GB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Design and Technology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ts val="1200"/>
              <a:buFont typeface="Noto Sans Symbols"/>
              <a:buChar char="❖"/>
            </a:pPr>
            <a:r>
              <a:rPr b="0" i="0" lang="en-GB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Computing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ts val="1200"/>
              <a:buFont typeface="Noto Sans Symbols"/>
              <a:buChar char="❖"/>
            </a:pPr>
            <a:r>
              <a:rPr b="0" i="0" lang="en-GB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PSHE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7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7"/>
          <p:cNvSpPr/>
          <p:nvPr/>
        </p:nvSpPr>
        <p:spPr>
          <a:xfrm>
            <a:off x="1" y="0"/>
            <a:ext cx="4167271" cy="6858000"/>
          </a:xfrm>
          <a:custGeom>
            <a:rect b="b" l="l" r="r" t="t"/>
            <a:pathLst>
              <a:path extrusionOk="0" h="6858000" w="4167271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7"/>
          <p:cNvSpPr txBox="1"/>
          <p:nvPr>
            <p:ph type="ctrTitle"/>
          </p:nvPr>
        </p:nvSpPr>
        <p:spPr>
          <a:xfrm>
            <a:off x="686834" y="1153572"/>
            <a:ext cx="3200400" cy="4461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en-GB" sz="4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Religious Education</a:t>
            </a:r>
            <a:endParaRPr/>
          </a:p>
        </p:txBody>
      </p:sp>
      <p:sp>
        <p:nvSpPr>
          <p:cNvPr id="135" name="Google Shape;135;p17"/>
          <p:cNvSpPr/>
          <p:nvPr/>
        </p:nvSpPr>
        <p:spPr>
          <a:xfrm flipH="1" rot="10800000">
            <a:off x="7550402" y="2455479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17"/>
          <p:cNvSpPr txBox="1"/>
          <p:nvPr>
            <p:ph idx="1" type="subTitle"/>
          </p:nvPr>
        </p:nvSpPr>
        <p:spPr>
          <a:xfrm>
            <a:off x="4447308" y="591344"/>
            <a:ext cx="6906491" cy="55856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15240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GB"/>
              <a:t>A theological approach to the teaching of Religious Education. </a:t>
            </a:r>
            <a:endParaRPr/>
          </a:p>
          <a:p>
            <a:pPr indent="-15240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GB"/>
              <a:t>Discrete teaching of scripture including the historical background.</a:t>
            </a:r>
            <a:endParaRPr/>
          </a:p>
          <a:p>
            <a:pPr indent="15240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/>
          </a:p>
          <a:p>
            <a:pPr indent="-15240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GB"/>
              <a:t>RE Collective Worship </a:t>
            </a:r>
            <a:endParaRPr/>
          </a:p>
          <a:p>
            <a:pPr indent="-15240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GB"/>
              <a:t>Daily prayers</a:t>
            </a:r>
            <a:endParaRPr/>
          </a:p>
          <a:p>
            <a:pPr indent="-15240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GB"/>
              <a:t>Whole class, pupil-led collective worship once a week. </a:t>
            </a:r>
            <a:endParaRPr/>
          </a:p>
          <a:p>
            <a:pPr indent="-15240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GB"/>
              <a:t>Gather,Word, Respond to the Word, Mission </a:t>
            </a:r>
            <a:endParaRPr/>
          </a:p>
          <a:p>
            <a:pPr indent="15240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8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18"/>
          <p:cNvSpPr/>
          <p:nvPr/>
        </p:nvSpPr>
        <p:spPr>
          <a:xfrm>
            <a:off x="1" y="0"/>
            <a:ext cx="4167271" cy="6858000"/>
          </a:xfrm>
          <a:custGeom>
            <a:rect b="b" l="l" r="r" t="t"/>
            <a:pathLst>
              <a:path extrusionOk="0" h="6858000" w="4167271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8"/>
          <p:cNvSpPr txBox="1"/>
          <p:nvPr>
            <p:ph type="title"/>
          </p:nvPr>
        </p:nvSpPr>
        <p:spPr>
          <a:xfrm>
            <a:off x="686834" y="1153572"/>
            <a:ext cx="3200400" cy="4461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en-GB">
                <a:solidFill>
                  <a:srgbClr val="FFFFFF"/>
                </a:solidFill>
              </a:rPr>
              <a:t>Writing 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44" name="Google Shape;144;p18"/>
          <p:cNvSpPr/>
          <p:nvPr/>
        </p:nvSpPr>
        <p:spPr>
          <a:xfrm flipH="1" rot="10800000">
            <a:off x="7550402" y="2455479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8"/>
          <p:cNvSpPr txBox="1"/>
          <p:nvPr>
            <p:ph idx="1" type="body"/>
          </p:nvPr>
        </p:nvSpPr>
        <p:spPr>
          <a:xfrm>
            <a:off x="4447308" y="591344"/>
            <a:ext cx="6906491" cy="55856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High quality texts used to inspire writing.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Continuing to be independent writers and experience many forms of writing e.g.</a:t>
            </a:r>
            <a:endParaRPr/>
          </a:p>
          <a:p>
            <a:pPr indent="0" lvl="2" marL="582613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Fiction – Diary entry, Letter writing, Descriptive writing and poetry</a:t>
            </a:r>
            <a:endParaRPr/>
          </a:p>
          <a:p>
            <a:pPr indent="0" lvl="2" marL="582613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Non-fiction - Instructions, Non-chronological reports, Persuasive writing and Balanced arguments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This will include cross-curricular writing.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Extended writing completed each week – high expectations on handwriting, spelling, presentation.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Grammar – SPAG lesson incorporated into writing lessons and also taught discretely.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9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19"/>
          <p:cNvSpPr/>
          <p:nvPr/>
        </p:nvSpPr>
        <p:spPr>
          <a:xfrm>
            <a:off x="0" y="0"/>
            <a:ext cx="12192000" cy="2347414"/>
          </a:xfrm>
          <a:custGeom>
            <a:rect b="b" l="l" r="r" t="t"/>
            <a:pathLst>
              <a:path extrusionOk="0" h="2347414" w="12192000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9"/>
          <p:cNvSpPr txBox="1"/>
          <p:nvPr>
            <p:ph type="title"/>
          </p:nvPr>
        </p:nvSpPr>
        <p:spPr>
          <a:xfrm>
            <a:off x="838200" y="401221"/>
            <a:ext cx="10515600" cy="13480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Calibri"/>
              <a:buNone/>
            </a:pPr>
            <a:r>
              <a:rPr lang="en-GB" sz="5400">
                <a:solidFill>
                  <a:srgbClr val="FFFFFF"/>
                </a:solidFill>
              </a:rPr>
              <a:t>Reading </a:t>
            </a:r>
            <a:endParaRPr sz="5400">
              <a:solidFill>
                <a:srgbClr val="FFFFFF"/>
              </a:solidFill>
            </a:endParaRPr>
          </a:p>
        </p:txBody>
      </p:sp>
      <p:sp>
        <p:nvSpPr>
          <p:cNvPr id="153" name="Google Shape;153;p19"/>
          <p:cNvSpPr txBox="1"/>
          <p:nvPr>
            <p:ph idx="1" type="body"/>
          </p:nvPr>
        </p:nvSpPr>
        <p:spPr>
          <a:xfrm>
            <a:off x="838200" y="2586789"/>
            <a:ext cx="10515600" cy="35901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GB" sz="2200">
                <a:latin typeface="Arial"/>
                <a:ea typeface="Arial"/>
                <a:cs typeface="Arial"/>
                <a:sym typeface="Arial"/>
              </a:rPr>
              <a:t>Guided reading – daily guided reading tasks and guided reading sessions. Children will develop their reading skills.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GB" sz="2200">
                <a:latin typeface="Arial"/>
                <a:ea typeface="Arial"/>
                <a:cs typeface="Arial"/>
                <a:sym typeface="Arial"/>
              </a:rPr>
              <a:t>Comprehension and inference questioning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GB" sz="2200">
                <a:latin typeface="Arial"/>
                <a:ea typeface="Arial"/>
                <a:cs typeface="Arial"/>
                <a:sym typeface="Arial"/>
              </a:rPr>
              <a:t>Reading a range of genres at home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GB" sz="2200">
                <a:latin typeface="Arial"/>
                <a:ea typeface="Arial"/>
                <a:cs typeface="Arial"/>
                <a:sym typeface="Arial"/>
              </a:rPr>
              <a:t>Each child is an individual and will have a different level of reading, understanding and reading experience.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0"/>
          <p:cNvSpPr/>
          <p:nvPr/>
        </p:nvSpPr>
        <p:spPr>
          <a:xfrm>
            <a:off x="-1" y="0"/>
            <a:ext cx="603192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20"/>
          <p:cNvSpPr txBox="1"/>
          <p:nvPr>
            <p:ph type="title"/>
          </p:nvPr>
        </p:nvSpPr>
        <p:spPr>
          <a:xfrm>
            <a:off x="519545" y="621792"/>
            <a:ext cx="5181503" cy="5504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lang="en-GB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Spelling</a:t>
            </a:r>
            <a:endParaRPr sz="4800">
              <a:solidFill>
                <a:schemeClr val="lt1"/>
              </a:solidFill>
            </a:endParaRPr>
          </a:p>
        </p:txBody>
      </p:sp>
      <p:grpSp>
        <p:nvGrpSpPr>
          <p:cNvPr id="160" name="Google Shape;160;p20"/>
          <p:cNvGrpSpPr/>
          <p:nvPr/>
        </p:nvGrpSpPr>
        <p:grpSpPr>
          <a:xfrm>
            <a:off x="6488709" y="720251"/>
            <a:ext cx="5257800" cy="5307769"/>
            <a:chOff x="0" y="98459"/>
            <a:chExt cx="5257800" cy="5307769"/>
          </a:xfrm>
        </p:grpSpPr>
        <p:sp>
          <p:nvSpPr>
            <p:cNvPr id="161" name="Google Shape;161;p20"/>
            <p:cNvSpPr/>
            <p:nvPr/>
          </p:nvSpPr>
          <p:spPr>
            <a:xfrm>
              <a:off x="0" y="98459"/>
              <a:ext cx="5257800" cy="834228"/>
            </a:xfrm>
            <a:prstGeom prst="roundRect">
              <a:avLst>
                <a:gd fmla="val 16667" name="adj"/>
              </a:avLst>
            </a:pr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20"/>
            <p:cNvSpPr txBox="1"/>
            <p:nvPr/>
          </p:nvSpPr>
          <p:spPr>
            <a:xfrm>
              <a:off x="40724" y="139183"/>
              <a:ext cx="5176352" cy="7527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0000" lIns="80000" spcFirstLastPara="1" rIns="80000" wrap="square" tIns="80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Calibri"/>
                <a:buNone/>
              </a:pPr>
              <a:r>
                <a:rPr b="0" i="0" lang="en-GB" sz="2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High Frequency words</a:t>
              </a:r>
              <a:endParaRPr b="0" i="0" sz="2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20"/>
            <p:cNvSpPr/>
            <p:nvPr/>
          </p:nvSpPr>
          <p:spPr>
            <a:xfrm>
              <a:off x="0" y="993167"/>
              <a:ext cx="5257800" cy="834228"/>
            </a:xfrm>
            <a:prstGeom prst="roundRect">
              <a:avLst>
                <a:gd fmla="val 16667" name="adj"/>
              </a:avLst>
            </a:prstGeom>
            <a:solidFill>
              <a:srgbClr val="DB784A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20"/>
            <p:cNvSpPr txBox="1"/>
            <p:nvPr/>
          </p:nvSpPr>
          <p:spPr>
            <a:xfrm>
              <a:off x="40724" y="1033891"/>
              <a:ext cx="5176352" cy="7527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0000" lIns="80000" spcFirstLastPara="1" rIns="80000" wrap="square" tIns="80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Calibri"/>
                <a:buNone/>
              </a:pPr>
              <a:r>
                <a:rPr b="0" i="0" lang="en-GB" sz="2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Common exception words</a:t>
              </a:r>
              <a:endParaRPr b="0" i="0" sz="2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Google Shape;165;p20"/>
            <p:cNvSpPr/>
            <p:nvPr/>
          </p:nvSpPr>
          <p:spPr>
            <a:xfrm>
              <a:off x="0" y="1887875"/>
              <a:ext cx="5257800" cy="834228"/>
            </a:xfrm>
            <a:prstGeom prst="roundRect">
              <a:avLst>
                <a:gd fmla="val 16667" name="adj"/>
              </a:avLst>
            </a:prstGeom>
            <a:solidFill>
              <a:srgbClr val="CB7C6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20"/>
            <p:cNvSpPr txBox="1"/>
            <p:nvPr/>
          </p:nvSpPr>
          <p:spPr>
            <a:xfrm>
              <a:off x="40724" y="1928599"/>
              <a:ext cx="5176352" cy="7527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0000" lIns="80000" spcFirstLastPara="1" rIns="80000" wrap="square" tIns="80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Calibri"/>
                <a:buNone/>
              </a:pPr>
              <a:r>
                <a:rPr b="0" i="0" lang="en-GB" sz="2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Topic words</a:t>
              </a:r>
              <a:endParaRPr b="0" i="0" sz="2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20"/>
            <p:cNvSpPr/>
            <p:nvPr/>
          </p:nvSpPr>
          <p:spPr>
            <a:xfrm>
              <a:off x="0" y="2782584"/>
              <a:ext cx="5257800" cy="834228"/>
            </a:xfrm>
            <a:prstGeom prst="roundRect">
              <a:avLst>
                <a:gd fmla="val 16667" name="adj"/>
              </a:avLst>
            </a:prstGeom>
            <a:solidFill>
              <a:srgbClr val="BC857A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Google Shape;168;p20"/>
            <p:cNvSpPr txBox="1"/>
            <p:nvPr/>
          </p:nvSpPr>
          <p:spPr>
            <a:xfrm>
              <a:off x="40724" y="2823308"/>
              <a:ext cx="5176352" cy="7527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0000" lIns="80000" spcFirstLastPara="1" rIns="80000" wrap="square" tIns="80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Calibri"/>
                <a:buNone/>
              </a:pPr>
              <a:r>
                <a:rPr b="0" i="0" lang="en-GB" sz="2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National Curriculum word list</a:t>
              </a:r>
              <a:endParaRPr b="0" i="0" sz="2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69;p20"/>
            <p:cNvSpPr/>
            <p:nvPr/>
          </p:nvSpPr>
          <p:spPr>
            <a:xfrm>
              <a:off x="0" y="3677292"/>
              <a:ext cx="5257800" cy="834228"/>
            </a:xfrm>
            <a:prstGeom prst="roundRect">
              <a:avLst>
                <a:gd fmla="val 16667" name="adj"/>
              </a:avLst>
            </a:prstGeom>
            <a:solidFill>
              <a:srgbClr val="AF939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20"/>
            <p:cNvSpPr txBox="1"/>
            <p:nvPr/>
          </p:nvSpPr>
          <p:spPr>
            <a:xfrm>
              <a:off x="40724" y="3718016"/>
              <a:ext cx="5176352" cy="7527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0000" lIns="80000" spcFirstLastPara="1" rIns="80000" wrap="square" tIns="80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Calibri"/>
                <a:buNone/>
              </a:pPr>
              <a:r>
                <a:rPr b="0" i="0" lang="en-GB" sz="2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Numbers to 1000</a:t>
              </a:r>
              <a:endParaRPr b="0" i="0" sz="2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1" name="Google Shape;171;p20"/>
            <p:cNvSpPr/>
            <p:nvPr/>
          </p:nvSpPr>
          <p:spPr>
            <a:xfrm>
              <a:off x="0" y="4572000"/>
              <a:ext cx="5257800" cy="834228"/>
            </a:xfrm>
            <a:prstGeom prst="roundRect">
              <a:avLst>
                <a:gd fmla="val 16667" name="adj"/>
              </a:avLst>
            </a:prstGeom>
            <a:solidFill>
              <a:srgbClr val="A4A4A4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20"/>
            <p:cNvSpPr txBox="1"/>
            <p:nvPr/>
          </p:nvSpPr>
          <p:spPr>
            <a:xfrm>
              <a:off x="40724" y="4612724"/>
              <a:ext cx="5176352" cy="7527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0000" lIns="80000" spcFirstLastPara="1" rIns="80000" wrap="square" tIns="80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Calibri"/>
                <a:buNone/>
              </a:pPr>
              <a:r>
                <a:rPr b="0" i="0" lang="en-GB" sz="2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The children will be given spelling homework each week.</a:t>
              </a:r>
              <a:endParaRPr b="0" i="0" sz="2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1"/>
          <p:cNvSpPr/>
          <p:nvPr/>
        </p:nvSpPr>
        <p:spPr>
          <a:xfrm>
            <a:off x="-1" y="0"/>
            <a:ext cx="592347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21"/>
          <p:cNvSpPr txBox="1"/>
          <p:nvPr>
            <p:ph type="title"/>
          </p:nvPr>
        </p:nvSpPr>
        <p:spPr>
          <a:xfrm>
            <a:off x="516467" y="3446374"/>
            <a:ext cx="4809068" cy="27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lang="en-GB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How you can help at home with Literacy …</a:t>
            </a:r>
            <a:endParaRPr sz="4800">
              <a:solidFill>
                <a:schemeClr val="lt1"/>
              </a:solidFill>
            </a:endParaRPr>
          </a:p>
        </p:txBody>
      </p:sp>
      <p:pic>
        <p:nvPicPr>
          <p:cNvPr descr="Books" id="179" name="Google Shape;179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41273" y="1973018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21"/>
          <p:cNvSpPr txBox="1"/>
          <p:nvPr>
            <p:ph idx="1" type="body"/>
          </p:nvPr>
        </p:nvSpPr>
        <p:spPr>
          <a:xfrm>
            <a:off x="6268530" y="654226"/>
            <a:ext cx="5579532" cy="55334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Listen to your child read.</a:t>
            </a:r>
            <a:r>
              <a:rPr b="1" lang="en-GB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>
                <a:latin typeface="Arial"/>
                <a:ea typeface="Arial"/>
                <a:cs typeface="Arial"/>
                <a:sym typeface="Arial"/>
              </a:rPr>
              <a:t>Comment and question your child.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Homework completed as independently as possible.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Spellings – Look, cover, write, check.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Encourage reading for pleasure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GB">
                <a:latin typeface="Arial"/>
                <a:ea typeface="Arial"/>
                <a:cs typeface="Arial"/>
                <a:sym typeface="Arial"/>
              </a:rPr>
              <a:t>Reading books that have been assigned to your child.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