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Lato" panose="020B0604020202020204" charset="0"/>
      <p:regular r:id="rId18"/>
      <p:bold r:id="rId19"/>
      <p:italic r:id="rId20"/>
      <p:boldItalic r:id="rId21"/>
    </p:embeddedFont>
    <p:embeddedFont>
      <p:font typeface="Poppins Light" panose="020B0604020202020204" charset="0"/>
      <p:regular r:id="rId22"/>
      <p:bold r:id="rId23"/>
      <p:italic r:id="rId24"/>
      <p:boldItalic r:id="rId25"/>
    </p:embeddedFont>
    <p:embeddedFont>
      <p:font typeface="Raleway" panose="020B0604020202020204" charset="0"/>
      <p:regular r:id="rId26"/>
      <p:bold r:id="rId27"/>
      <p:italic r:id="rId28"/>
      <p:boldItalic r:id="rId29"/>
    </p:embeddedFont>
    <p:embeddedFont>
      <p:font typeface="Poppins"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93b26f5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93b26f5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7b0c7b1d1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7b0c7b1d1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7b0c7b1d14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7b0c7b1d14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7b0c7b1d1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7b0c7b1d1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7b0c7b1d14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7b0c7b1d14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7cf8c28c1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7cf8c28c1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7b0c7b1d14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27b0c7b1d14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3c95719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3c95719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3c4792b0e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3c4792b0e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3c6216ea3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3c6216ea3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3c6216ea3_0_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3c6216ea3_0_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7b0c7b1d1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7b0c7b1d1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7b0c7b1d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7b0c7b1d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93b26f510_2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93b26f510_2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7b0c7b1d1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7b0c7b1d1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71"/>
        <p:cNvGrpSpPr/>
        <p:nvPr/>
      </p:nvGrpSpPr>
      <p:grpSpPr>
        <a:xfrm>
          <a:off x="0" y="0"/>
          <a:ext cx="0" cy="0"/>
          <a:chOff x="0" y="0"/>
          <a:chExt cx="0" cy="0"/>
        </a:xfrm>
      </p:grpSpPr>
      <p:sp>
        <p:nvSpPr>
          <p:cNvPr id="72" name="Google Shape;72;p13"/>
          <p:cNvSpPr/>
          <p:nvPr/>
        </p:nvSpPr>
        <p:spPr>
          <a:xfrm>
            <a:off x="-3075"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FBDFDC"/>
          </a:solidFill>
          <a:ln>
            <a:noFill/>
          </a:ln>
        </p:spPr>
      </p:sp>
      <p:sp>
        <p:nvSpPr>
          <p:cNvPr id="73" name="Google Shape;73;p13"/>
          <p:cNvSpPr/>
          <p:nvPr/>
        </p:nvSpPr>
        <p:spPr>
          <a:xfrm>
            <a:off x="3763825" y="670525"/>
            <a:ext cx="2287500" cy="2759100"/>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13"/>
          <p:cNvGrpSpPr/>
          <p:nvPr/>
        </p:nvGrpSpPr>
        <p:grpSpPr>
          <a:xfrm>
            <a:off x="7767371" y="8226"/>
            <a:ext cx="930320" cy="2560506"/>
            <a:chOff x="-1435027" y="1362018"/>
            <a:chExt cx="944104" cy="2598443"/>
          </a:xfrm>
        </p:grpSpPr>
        <p:sp>
          <p:nvSpPr>
            <p:cNvPr id="75" name="Google Shape;75;p13"/>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13"/>
          <p:cNvGrpSpPr/>
          <p:nvPr/>
        </p:nvGrpSpPr>
        <p:grpSpPr>
          <a:xfrm>
            <a:off x="2613540" y="3629703"/>
            <a:ext cx="839275" cy="1510762"/>
            <a:chOff x="-1449485" y="3330463"/>
            <a:chExt cx="839275" cy="1510762"/>
          </a:xfrm>
        </p:grpSpPr>
        <p:sp>
          <p:nvSpPr>
            <p:cNvPr id="98" name="Google Shape;98;p13"/>
            <p:cNvSpPr/>
            <p:nvPr/>
          </p:nvSpPr>
          <p:spPr>
            <a:xfrm>
              <a:off x="-1132920" y="3598363"/>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1132920" y="3864102"/>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1132920" y="4129840"/>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1132920" y="4395578"/>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1132920" y="4661316"/>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1449485" y="3863627"/>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1449485" y="4129365"/>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1449485" y="4395104"/>
              <a:ext cx="208030" cy="179908"/>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1449485" y="4660842"/>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818240" y="3330463"/>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818240" y="3596201"/>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818240" y="3861939"/>
              <a:ext cx="208030" cy="179908"/>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818240" y="4127678"/>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818240" y="4393416"/>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818240" y="4659154"/>
              <a:ext cx="208030" cy="179908"/>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13"/>
          <p:cNvSpPr txBox="1">
            <a:spLocks noGrp="1"/>
          </p:cNvSpPr>
          <p:nvPr>
            <p:ph type="title" idx="4294967295"/>
          </p:nvPr>
        </p:nvSpPr>
        <p:spPr>
          <a:xfrm>
            <a:off x="175200" y="670525"/>
            <a:ext cx="3172800" cy="146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11323B"/>
                </a:solidFill>
              </a:rPr>
              <a:t>Welcome to Year 5</a:t>
            </a:r>
            <a:endParaRPr sz="3600">
              <a:solidFill>
                <a:srgbClr val="11323B"/>
              </a:solidFill>
            </a:endParaRPr>
          </a:p>
        </p:txBody>
      </p:sp>
      <p:pic>
        <p:nvPicPr>
          <p:cNvPr id="114" name="Google Shape;114;p13" descr="ST%20Bernadette%20School%20LOGO%2011-04COL"/>
          <p:cNvPicPr preferRelativeResize="0"/>
          <p:nvPr/>
        </p:nvPicPr>
        <p:blipFill>
          <a:blip r:embed="rId3">
            <a:alphaModFix/>
          </a:blip>
          <a:stretch>
            <a:fillRect/>
          </a:stretch>
        </p:blipFill>
        <p:spPr>
          <a:xfrm>
            <a:off x="3899613" y="969435"/>
            <a:ext cx="2015925" cy="1898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394"/>
        <p:cNvGrpSpPr/>
        <p:nvPr/>
      </p:nvGrpSpPr>
      <p:grpSpPr>
        <a:xfrm>
          <a:off x="0" y="0"/>
          <a:ext cx="0" cy="0"/>
          <a:chOff x="0" y="0"/>
          <a:chExt cx="0" cy="0"/>
        </a:xfrm>
      </p:grpSpPr>
      <p:sp>
        <p:nvSpPr>
          <p:cNvPr id="395" name="Google Shape;395;p22"/>
          <p:cNvSpPr/>
          <p:nvPr/>
        </p:nvSpPr>
        <p:spPr>
          <a:xfrm rot="10800000">
            <a:off x="316230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FFF2CC"/>
          </a:solidFill>
          <a:ln>
            <a:noFill/>
          </a:ln>
        </p:spPr>
      </p:sp>
      <p:grpSp>
        <p:nvGrpSpPr>
          <p:cNvPr id="396" name="Google Shape;396;p22"/>
          <p:cNvGrpSpPr/>
          <p:nvPr/>
        </p:nvGrpSpPr>
        <p:grpSpPr>
          <a:xfrm rot="-1985359">
            <a:off x="1064522" y="617664"/>
            <a:ext cx="599375" cy="1649216"/>
            <a:chOff x="-1435027" y="1362018"/>
            <a:chExt cx="944104" cy="2598443"/>
          </a:xfrm>
        </p:grpSpPr>
        <p:sp>
          <p:nvSpPr>
            <p:cNvPr id="397" name="Google Shape;397;p22"/>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2"/>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2"/>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2"/>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2"/>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2"/>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2"/>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2"/>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2"/>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2"/>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2"/>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2"/>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2"/>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22"/>
          <p:cNvGrpSpPr/>
          <p:nvPr/>
        </p:nvGrpSpPr>
        <p:grpSpPr>
          <a:xfrm rot="-1985685">
            <a:off x="4647324" y="2274349"/>
            <a:ext cx="866945" cy="2385501"/>
            <a:chOff x="-1435027" y="1362018"/>
            <a:chExt cx="944104" cy="2598443"/>
          </a:xfrm>
        </p:grpSpPr>
        <p:sp>
          <p:nvSpPr>
            <p:cNvPr id="420" name="Google Shape;420;p22"/>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2"/>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2"/>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2"/>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2"/>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2"/>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2"/>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2"/>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2"/>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2"/>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2"/>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2"/>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2"/>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2"/>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22"/>
          <p:cNvSpPr/>
          <p:nvPr/>
        </p:nvSpPr>
        <p:spPr>
          <a:xfrm flipH="1">
            <a:off x="-395914" y="2797107"/>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p:nvPr/>
        </p:nvSpPr>
        <p:spPr>
          <a:xfrm>
            <a:off x="643225" y="832250"/>
            <a:ext cx="3636000" cy="34587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txBox="1"/>
          <p:nvPr/>
        </p:nvSpPr>
        <p:spPr>
          <a:xfrm>
            <a:off x="1064450" y="1674725"/>
            <a:ext cx="2738100" cy="158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a:latin typeface="Lato"/>
                <a:ea typeface="Lato"/>
                <a:cs typeface="Lato"/>
                <a:sym typeface="Lato"/>
              </a:rPr>
              <a:t>Social Media</a:t>
            </a:r>
            <a:endParaRPr sz="3500" b="1">
              <a:latin typeface="Lato"/>
              <a:ea typeface="Lato"/>
              <a:cs typeface="Lato"/>
              <a:sym typeface="Lato"/>
            </a:endParaRPr>
          </a:p>
        </p:txBody>
      </p:sp>
      <p:sp>
        <p:nvSpPr>
          <p:cNvPr id="445" name="Google Shape;445;p22"/>
          <p:cNvSpPr/>
          <p:nvPr/>
        </p:nvSpPr>
        <p:spPr>
          <a:xfrm>
            <a:off x="4345650" y="129725"/>
            <a:ext cx="4600200" cy="3048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txBox="1"/>
          <p:nvPr/>
        </p:nvSpPr>
        <p:spPr>
          <a:xfrm>
            <a:off x="4467575" y="218425"/>
            <a:ext cx="4378500" cy="28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Lato"/>
                <a:ea typeface="Lato"/>
                <a:cs typeface="Lato"/>
                <a:sym typeface="Lato"/>
              </a:rPr>
              <a:t>Year 5, seems to be the year that some children discover social media. </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Please remember that the age restriction for Facebook, Instagram, TikTok, Snapchat is 13 and WhatsApp is 16. </a:t>
            </a: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From my experience of teaching UKS2, social media seems to be one of the main causes of problems between the children, so I would ask you to monitor what your children are looking at and what messages are being sent . </a:t>
            </a:r>
            <a:endParaRPr sz="16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450"/>
        <p:cNvGrpSpPr/>
        <p:nvPr/>
      </p:nvGrpSpPr>
      <p:grpSpPr>
        <a:xfrm>
          <a:off x="0" y="0"/>
          <a:ext cx="0" cy="0"/>
          <a:chOff x="0" y="0"/>
          <a:chExt cx="0" cy="0"/>
        </a:xfrm>
      </p:grpSpPr>
      <p:sp>
        <p:nvSpPr>
          <p:cNvPr id="451" name="Google Shape;451;p23"/>
          <p:cNvSpPr/>
          <p:nvPr/>
        </p:nvSpPr>
        <p:spPr>
          <a:xfrm rot="10800000">
            <a:off x="3162300" y="-7812"/>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FFF2CC"/>
          </a:solidFill>
          <a:ln>
            <a:noFill/>
          </a:ln>
        </p:spPr>
      </p:sp>
      <p:grpSp>
        <p:nvGrpSpPr>
          <p:cNvPr id="452" name="Google Shape;452;p23"/>
          <p:cNvGrpSpPr/>
          <p:nvPr/>
        </p:nvGrpSpPr>
        <p:grpSpPr>
          <a:xfrm rot="-1985359">
            <a:off x="1064522" y="617664"/>
            <a:ext cx="599375" cy="1649216"/>
            <a:chOff x="-1435027" y="1362018"/>
            <a:chExt cx="944104" cy="2598443"/>
          </a:xfrm>
        </p:grpSpPr>
        <p:sp>
          <p:nvSpPr>
            <p:cNvPr id="453" name="Google Shape;453;p23"/>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23"/>
          <p:cNvGrpSpPr/>
          <p:nvPr/>
        </p:nvGrpSpPr>
        <p:grpSpPr>
          <a:xfrm rot="-1985685">
            <a:off x="4647324" y="2274349"/>
            <a:ext cx="866945" cy="2385501"/>
            <a:chOff x="-1435027" y="1362018"/>
            <a:chExt cx="944104" cy="2598443"/>
          </a:xfrm>
        </p:grpSpPr>
        <p:sp>
          <p:nvSpPr>
            <p:cNvPr id="476" name="Google Shape;476;p23"/>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3"/>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3"/>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3"/>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3"/>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3"/>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23"/>
          <p:cNvSpPr/>
          <p:nvPr/>
        </p:nvSpPr>
        <p:spPr>
          <a:xfrm flipH="1">
            <a:off x="368961" y="3074232"/>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3"/>
          <p:cNvSpPr txBox="1"/>
          <p:nvPr/>
        </p:nvSpPr>
        <p:spPr>
          <a:xfrm>
            <a:off x="1064450" y="1674725"/>
            <a:ext cx="2738100" cy="158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500" b="1">
              <a:latin typeface="Lato"/>
              <a:ea typeface="Lato"/>
              <a:cs typeface="Lato"/>
              <a:sym typeface="Lato"/>
            </a:endParaRPr>
          </a:p>
        </p:txBody>
      </p:sp>
      <p:sp>
        <p:nvSpPr>
          <p:cNvPr id="500" name="Google Shape;500;p23"/>
          <p:cNvSpPr/>
          <p:nvPr/>
        </p:nvSpPr>
        <p:spPr>
          <a:xfrm>
            <a:off x="101700" y="88663"/>
            <a:ext cx="8940600" cy="4966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txBox="1"/>
          <p:nvPr/>
        </p:nvSpPr>
        <p:spPr>
          <a:xfrm>
            <a:off x="244250" y="174125"/>
            <a:ext cx="8746200" cy="49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Homework</a:t>
            </a:r>
            <a:endParaRPr sz="1500" b="1"/>
          </a:p>
          <a:p>
            <a:pPr marL="0" lvl="0" indent="0" algn="l" rtl="0">
              <a:spcBef>
                <a:spcPts val="0"/>
              </a:spcBef>
              <a:spcAft>
                <a:spcPts val="0"/>
              </a:spcAft>
              <a:buNone/>
            </a:pPr>
            <a:endParaRPr sz="1500"/>
          </a:p>
          <a:p>
            <a:pPr marL="0" lvl="0" indent="0" algn="l" rtl="0">
              <a:spcBef>
                <a:spcPts val="0"/>
              </a:spcBef>
              <a:spcAft>
                <a:spcPts val="0"/>
              </a:spcAft>
              <a:buNone/>
            </a:pPr>
            <a:r>
              <a:rPr lang="en" sz="1500"/>
              <a:t>First of all, I must stress that homework is intended to HELP, not cause stress! I appreciate that life gets chaotic at times, you’re all very busy, and some children may not be so willing to work by the time they get home from a long day of school! I would however,really encourage the children to complete homework, as it takes the form of pre-teaching and aims to best prepare them for the week ahead. As the children are in Year 5 now, I expect them to take responsibility for their own homework but if you could just check it has been completed or give them a gentle reminder, I would really appreciate it. </a:t>
            </a:r>
            <a:endParaRPr sz="1500"/>
          </a:p>
          <a:p>
            <a:pPr marL="0" lvl="0" indent="0" algn="l" rtl="0">
              <a:spcBef>
                <a:spcPts val="0"/>
              </a:spcBef>
              <a:spcAft>
                <a:spcPts val="0"/>
              </a:spcAft>
              <a:buNone/>
            </a:pPr>
            <a:endParaRPr sz="1500"/>
          </a:p>
          <a:p>
            <a:pPr marL="0" lvl="0" indent="0" algn="l" rtl="0">
              <a:spcBef>
                <a:spcPts val="0"/>
              </a:spcBef>
              <a:spcAft>
                <a:spcPts val="0"/>
              </a:spcAft>
              <a:buClr>
                <a:schemeClr val="dk2"/>
              </a:buClr>
              <a:buSzPts val="1000"/>
              <a:buFont typeface="Arial"/>
              <a:buNone/>
            </a:pPr>
            <a:r>
              <a:rPr lang="en" sz="1500"/>
              <a:t>Across all year groups, homework is not formally marked, however I will keep track of who has completed their homework and will be looking at how the children are managing.</a:t>
            </a:r>
            <a:endParaRPr sz="1500"/>
          </a:p>
          <a:p>
            <a:pPr marL="0" lvl="0" indent="0" algn="l" rtl="0">
              <a:spcBef>
                <a:spcPts val="0"/>
              </a:spcBef>
              <a:spcAft>
                <a:spcPts val="0"/>
              </a:spcAft>
              <a:buClr>
                <a:schemeClr val="dk2"/>
              </a:buClr>
              <a:buSzPts val="1000"/>
              <a:buFont typeface="Arial"/>
              <a:buNone/>
            </a:pPr>
            <a:endParaRPr sz="1500"/>
          </a:p>
          <a:p>
            <a:pPr marL="0" lvl="0" indent="0" algn="l" rtl="0">
              <a:spcBef>
                <a:spcPts val="0"/>
              </a:spcBef>
              <a:spcAft>
                <a:spcPts val="0"/>
              </a:spcAft>
              <a:buNone/>
            </a:pPr>
            <a:r>
              <a:rPr lang="en" sz="1500"/>
              <a:t>Homework is set on a Friday, and is due in by Wednesday - obviously if there is a reason why your child cannot complete their homework, please let me know. As a teacher, you can really see the difference in the children’s work if they have completed the pre-teach homework. </a:t>
            </a:r>
            <a:endParaRPr sz="1500"/>
          </a:p>
          <a:p>
            <a:pPr marL="0" lvl="0" indent="0" algn="l" rtl="0">
              <a:spcBef>
                <a:spcPts val="0"/>
              </a:spcBef>
              <a:spcAft>
                <a:spcPts val="0"/>
              </a:spcAft>
              <a:buClr>
                <a:schemeClr val="dk2"/>
              </a:buClr>
              <a:buSzPts val="1000"/>
              <a:buFont typeface="Arial"/>
              <a:buNone/>
            </a:pPr>
            <a:endParaRPr sz="1500"/>
          </a:p>
          <a:p>
            <a:pPr marL="0" lvl="0" indent="0" algn="l" rtl="0">
              <a:spcBef>
                <a:spcPts val="0"/>
              </a:spcBef>
              <a:spcAft>
                <a:spcPts val="0"/>
              </a:spcAft>
              <a:buClr>
                <a:schemeClr val="dk2"/>
              </a:buClr>
              <a:buSzPts val="1000"/>
              <a:buFont typeface="Arial"/>
              <a:buNone/>
            </a:pPr>
            <a:r>
              <a:rPr lang="en" sz="1500"/>
              <a:t>Homework should be uploaded onto Google Classroom. If you any ‘technical’ problems with Google classroom, again please let me know. I’m not the best with technology but I will try and help you..… or find another member of staff who can!</a:t>
            </a:r>
            <a:endParaRPr>
              <a:solidFill>
                <a:srgbClr val="7D5F45"/>
              </a:solidFill>
              <a:latin typeface="Poppins Light"/>
              <a:ea typeface="Poppins Light"/>
              <a:cs typeface="Poppins Light"/>
              <a:sym typeface="Poppi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505"/>
        <p:cNvGrpSpPr/>
        <p:nvPr/>
      </p:nvGrpSpPr>
      <p:grpSpPr>
        <a:xfrm>
          <a:off x="0" y="0"/>
          <a:ext cx="0" cy="0"/>
          <a:chOff x="0" y="0"/>
          <a:chExt cx="0" cy="0"/>
        </a:xfrm>
      </p:grpSpPr>
      <p:sp>
        <p:nvSpPr>
          <p:cNvPr id="506" name="Google Shape;506;p24"/>
          <p:cNvSpPr/>
          <p:nvPr/>
        </p:nvSpPr>
        <p:spPr>
          <a:xfrm rot="10800000">
            <a:off x="316230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FFF2CC"/>
          </a:solidFill>
          <a:ln>
            <a:noFill/>
          </a:ln>
        </p:spPr>
      </p:sp>
      <p:grpSp>
        <p:nvGrpSpPr>
          <p:cNvPr id="507" name="Google Shape;507;p24"/>
          <p:cNvGrpSpPr/>
          <p:nvPr/>
        </p:nvGrpSpPr>
        <p:grpSpPr>
          <a:xfrm rot="-1985359">
            <a:off x="1064522" y="617664"/>
            <a:ext cx="599375" cy="1649216"/>
            <a:chOff x="-1435027" y="1362018"/>
            <a:chExt cx="944104" cy="2598443"/>
          </a:xfrm>
        </p:grpSpPr>
        <p:sp>
          <p:nvSpPr>
            <p:cNvPr id="508" name="Google Shape;508;p24"/>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4"/>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4"/>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4"/>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4"/>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4"/>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4"/>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4"/>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4"/>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4"/>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4"/>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4"/>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4"/>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4"/>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4"/>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4"/>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4"/>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4"/>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4"/>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24"/>
          <p:cNvGrpSpPr/>
          <p:nvPr/>
        </p:nvGrpSpPr>
        <p:grpSpPr>
          <a:xfrm rot="-1985685">
            <a:off x="4647324" y="2274349"/>
            <a:ext cx="866945" cy="2385501"/>
            <a:chOff x="-1435027" y="1362018"/>
            <a:chExt cx="944104" cy="2598443"/>
          </a:xfrm>
        </p:grpSpPr>
        <p:sp>
          <p:nvSpPr>
            <p:cNvPr id="531" name="Google Shape;531;p24"/>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4"/>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4"/>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4"/>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4"/>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24"/>
          <p:cNvSpPr/>
          <p:nvPr/>
        </p:nvSpPr>
        <p:spPr>
          <a:xfrm flipH="1">
            <a:off x="368961" y="3074232"/>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txBox="1"/>
          <p:nvPr/>
        </p:nvSpPr>
        <p:spPr>
          <a:xfrm>
            <a:off x="1064450" y="1674725"/>
            <a:ext cx="2738100" cy="158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500" b="1">
              <a:latin typeface="Lato"/>
              <a:ea typeface="Lato"/>
              <a:cs typeface="Lato"/>
              <a:sym typeface="Lato"/>
            </a:endParaRPr>
          </a:p>
        </p:txBody>
      </p:sp>
      <p:sp>
        <p:nvSpPr>
          <p:cNvPr id="555" name="Google Shape;555;p24"/>
          <p:cNvSpPr/>
          <p:nvPr/>
        </p:nvSpPr>
        <p:spPr>
          <a:xfrm>
            <a:off x="133400" y="174025"/>
            <a:ext cx="8945700" cy="487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txBox="1"/>
          <p:nvPr/>
        </p:nvSpPr>
        <p:spPr>
          <a:xfrm>
            <a:off x="238150" y="273850"/>
            <a:ext cx="8774400" cy="470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latin typeface="Lato"/>
                <a:ea typeface="Lato"/>
                <a:cs typeface="Lato"/>
                <a:sym typeface="Lato"/>
              </a:rPr>
              <a:t>100 books to read before you leave St B challenge.</a:t>
            </a:r>
            <a:endParaRPr sz="1700" b="1">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0" lvl="0" indent="0" algn="l" rtl="0">
              <a:spcBef>
                <a:spcPts val="0"/>
              </a:spcBef>
              <a:spcAft>
                <a:spcPts val="0"/>
              </a:spcAft>
              <a:buClr>
                <a:schemeClr val="dk2"/>
              </a:buClr>
              <a:buSzPts val="1400"/>
              <a:buFont typeface="Arial"/>
              <a:buNone/>
            </a:pPr>
            <a:r>
              <a:rPr lang="en">
                <a:solidFill>
                  <a:schemeClr val="dk2"/>
                </a:solidFill>
                <a:latin typeface="Poppins Light"/>
                <a:ea typeface="Poppins Light"/>
                <a:cs typeface="Poppins Light"/>
                <a:sym typeface="Poppins Light"/>
              </a:rPr>
              <a:t>This year, a new initiative across the school to promote Reading for Pleasure has been introduced..</a:t>
            </a:r>
            <a:endParaRPr>
              <a:solidFill>
                <a:schemeClr val="dk2"/>
              </a:solidFill>
              <a:latin typeface="Poppins Light"/>
              <a:ea typeface="Poppins Light"/>
              <a:cs typeface="Poppins Light"/>
              <a:sym typeface="Poppins Light"/>
            </a:endParaRPr>
          </a:p>
          <a:p>
            <a:pPr marL="0" lvl="0" indent="0" algn="l" rtl="0">
              <a:spcBef>
                <a:spcPts val="0"/>
              </a:spcBef>
              <a:spcAft>
                <a:spcPts val="0"/>
              </a:spcAft>
              <a:buClr>
                <a:schemeClr val="dk2"/>
              </a:buClr>
              <a:buSzPts val="1400"/>
              <a:buFont typeface="Arial"/>
              <a:buNone/>
            </a:pPr>
            <a:endParaRPr>
              <a:solidFill>
                <a:schemeClr val="dk2"/>
              </a:solidFill>
              <a:latin typeface="Poppins Light"/>
              <a:ea typeface="Poppins Light"/>
              <a:cs typeface="Poppins Light"/>
              <a:sym typeface="Poppins Light"/>
            </a:endParaRPr>
          </a:p>
          <a:p>
            <a:pPr marL="0" lvl="0" indent="0" algn="l" rtl="0">
              <a:spcBef>
                <a:spcPts val="0"/>
              </a:spcBef>
              <a:spcAft>
                <a:spcPts val="0"/>
              </a:spcAft>
              <a:buClr>
                <a:schemeClr val="dk2"/>
              </a:buClr>
              <a:buSzPts val="1400"/>
              <a:buFont typeface="Arial"/>
              <a:buNone/>
            </a:pPr>
            <a:r>
              <a:rPr lang="en">
                <a:solidFill>
                  <a:schemeClr val="dk2"/>
                </a:solidFill>
                <a:latin typeface="Poppins Light"/>
                <a:ea typeface="Poppins Light"/>
                <a:cs typeface="Poppins Light"/>
                <a:sym typeface="Poppins Light"/>
              </a:rPr>
              <a:t>In the school office area, there is a large display, showcasing the 100 books. The ideas is that the children should strive to read all 100 books before they leave Year 6, and there are awards for reaching the milestones of: 25 books, 50 books, 75 books, and 100 books. The children will have a reading journey folder that will stay in school, and will follow them all the way through their school life.</a:t>
            </a:r>
            <a:endParaRPr>
              <a:solidFill>
                <a:schemeClr val="dk2"/>
              </a:solidFill>
              <a:latin typeface="Poppins Light"/>
              <a:ea typeface="Poppins Light"/>
              <a:cs typeface="Poppins Light"/>
              <a:sym typeface="Poppins Light"/>
            </a:endParaRPr>
          </a:p>
          <a:p>
            <a:pPr marL="0" lvl="0" indent="0" algn="l" rtl="0">
              <a:spcBef>
                <a:spcPts val="0"/>
              </a:spcBef>
              <a:spcAft>
                <a:spcPts val="0"/>
              </a:spcAft>
              <a:buClr>
                <a:schemeClr val="dk2"/>
              </a:buClr>
              <a:buSzPts val="1400"/>
              <a:buFont typeface="Arial"/>
              <a:buNone/>
            </a:pPr>
            <a:endParaRPr>
              <a:solidFill>
                <a:schemeClr val="dk2"/>
              </a:solidFill>
              <a:latin typeface="Poppins Light"/>
              <a:ea typeface="Poppins Light"/>
              <a:cs typeface="Poppins Light"/>
              <a:sym typeface="Poppins Light"/>
            </a:endParaRPr>
          </a:p>
          <a:p>
            <a:pPr marL="0" lvl="0" indent="0" algn="l" rtl="0">
              <a:spcBef>
                <a:spcPts val="0"/>
              </a:spcBef>
              <a:spcAft>
                <a:spcPts val="0"/>
              </a:spcAft>
              <a:buClr>
                <a:schemeClr val="dk2"/>
              </a:buClr>
              <a:buSzPts val="1400"/>
              <a:buFont typeface="Arial"/>
              <a:buNone/>
            </a:pPr>
            <a:r>
              <a:rPr lang="en">
                <a:solidFill>
                  <a:schemeClr val="dk2"/>
                </a:solidFill>
                <a:latin typeface="Poppins Light"/>
                <a:ea typeface="Poppins Light"/>
                <a:cs typeface="Poppins Light"/>
                <a:sym typeface="Poppins Light"/>
              </a:rPr>
              <a:t>You will receive an email shortly with more information about the challenge, but for each book the children read, they should complete a book review. These templates will be found in the office, in their classrooms, on Google Classroom and on the school website.</a:t>
            </a:r>
            <a:endParaRPr>
              <a:solidFill>
                <a:schemeClr val="dk2"/>
              </a:solidFill>
              <a:latin typeface="Poppins Light"/>
              <a:ea typeface="Poppins Light"/>
              <a:cs typeface="Poppins Light"/>
              <a:sym typeface="Poppins Light"/>
            </a:endParaRPr>
          </a:p>
          <a:p>
            <a:pPr marL="0" lvl="0" indent="0" algn="l" rtl="0">
              <a:spcBef>
                <a:spcPts val="0"/>
              </a:spcBef>
              <a:spcAft>
                <a:spcPts val="0"/>
              </a:spcAft>
              <a:buClr>
                <a:schemeClr val="dk2"/>
              </a:buClr>
              <a:buSzPts val="1400"/>
              <a:buFont typeface="Arial"/>
              <a:buNone/>
            </a:pPr>
            <a:endParaRPr>
              <a:solidFill>
                <a:schemeClr val="dk2"/>
              </a:solidFill>
              <a:latin typeface="Poppins Light"/>
              <a:ea typeface="Poppins Light"/>
              <a:cs typeface="Poppins Light"/>
              <a:sym typeface="Poppins Light"/>
            </a:endParaRPr>
          </a:p>
          <a:p>
            <a:pPr marL="0" lvl="0" indent="0" algn="l" rtl="0">
              <a:spcBef>
                <a:spcPts val="0"/>
              </a:spcBef>
              <a:spcAft>
                <a:spcPts val="0"/>
              </a:spcAft>
              <a:buClr>
                <a:schemeClr val="dk2"/>
              </a:buClr>
              <a:buSzPts val="1400"/>
              <a:buFont typeface="Arial"/>
              <a:buNone/>
            </a:pPr>
            <a:r>
              <a:rPr lang="en">
                <a:solidFill>
                  <a:schemeClr val="dk2"/>
                </a:solidFill>
                <a:latin typeface="Poppins Light"/>
                <a:ea typeface="Poppins Light"/>
                <a:cs typeface="Poppins Light"/>
                <a:sym typeface="Poppins Light"/>
              </a:rPr>
              <a:t>You can support your child in the challenge by:</a:t>
            </a:r>
            <a:endParaRPr>
              <a:solidFill>
                <a:schemeClr val="dk2"/>
              </a:solidFill>
              <a:latin typeface="Poppins Light"/>
              <a:ea typeface="Poppins Light"/>
              <a:cs typeface="Poppins Light"/>
              <a:sym typeface="Poppins Light"/>
            </a:endParaRPr>
          </a:p>
          <a:p>
            <a:pPr marL="457200" lvl="0" indent="-317500" algn="l" rtl="0">
              <a:spcBef>
                <a:spcPts val="0"/>
              </a:spcBef>
              <a:spcAft>
                <a:spcPts val="0"/>
              </a:spcAft>
              <a:buClr>
                <a:schemeClr val="dk2"/>
              </a:buClr>
              <a:buSzPts val="1400"/>
              <a:buFont typeface="Poppins Light"/>
              <a:buChar char="●"/>
            </a:pPr>
            <a:r>
              <a:rPr lang="en">
                <a:solidFill>
                  <a:schemeClr val="dk2"/>
                </a:solidFill>
                <a:latin typeface="Poppins Light"/>
                <a:ea typeface="Poppins Light"/>
                <a:cs typeface="Poppins Light"/>
                <a:sym typeface="Poppins Light"/>
              </a:rPr>
              <a:t>Talking to them about the challenge and encouraging them to read as many books as possible.</a:t>
            </a:r>
            <a:endParaRPr>
              <a:solidFill>
                <a:schemeClr val="dk2"/>
              </a:solidFill>
              <a:latin typeface="Poppins Light"/>
              <a:ea typeface="Poppins Light"/>
              <a:cs typeface="Poppins Light"/>
              <a:sym typeface="Poppins Light"/>
            </a:endParaRPr>
          </a:p>
          <a:p>
            <a:pPr marL="457200" lvl="0" indent="-317500" algn="l" rtl="0">
              <a:spcBef>
                <a:spcPts val="0"/>
              </a:spcBef>
              <a:spcAft>
                <a:spcPts val="0"/>
              </a:spcAft>
              <a:buClr>
                <a:schemeClr val="dk2"/>
              </a:buClr>
              <a:buSzPts val="1400"/>
              <a:buFont typeface="Poppins Light"/>
              <a:buChar char="●"/>
            </a:pPr>
            <a:r>
              <a:rPr lang="en">
                <a:solidFill>
                  <a:schemeClr val="dk2"/>
                </a:solidFill>
                <a:latin typeface="Poppins Light"/>
                <a:ea typeface="Poppins Light"/>
                <a:cs typeface="Poppins Light"/>
                <a:sym typeface="Poppins Light"/>
              </a:rPr>
              <a:t>Supporting them to complete the book reviews if they need help.</a:t>
            </a:r>
            <a:endParaRPr>
              <a:solidFill>
                <a:schemeClr val="dk2"/>
              </a:solidFill>
              <a:latin typeface="Poppins Light"/>
              <a:ea typeface="Poppins Light"/>
              <a:cs typeface="Poppins Light"/>
              <a:sym typeface="Poppins Light"/>
            </a:endParaRPr>
          </a:p>
          <a:p>
            <a:pPr marL="457200" lvl="0" indent="-317500" algn="l" rtl="0">
              <a:spcBef>
                <a:spcPts val="0"/>
              </a:spcBef>
              <a:spcAft>
                <a:spcPts val="0"/>
              </a:spcAft>
              <a:buClr>
                <a:schemeClr val="dk2"/>
              </a:buClr>
              <a:buSzPts val="1400"/>
              <a:buFont typeface="Poppins Light"/>
              <a:buChar char="●"/>
            </a:pPr>
            <a:r>
              <a:rPr lang="en">
                <a:solidFill>
                  <a:schemeClr val="dk2"/>
                </a:solidFill>
                <a:latin typeface="Poppins Light"/>
                <a:ea typeface="Poppins Light"/>
                <a:cs typeface="Poppins Light"/>
                <a:sym typeface="Poppins Light"/>
              </a:rPr>
              <a:t>Taking them to the local library or book shop to find some of the books on the list to read.</a:t>
            </a:r>
            <a:endParaRPr>
              <a:solidFill>
                <a:schemeClr val="dk2"/>
              </a:solidFill>
              <a:latin typeface="Poppins Light"/>
              <a:ea typeface="Poppins Light"/>
              <a:cs typeface="Poppins Light"/>
              <a:sym typeface="Poppins Light"/>
            </a:endParaRPr>
          </a:p>
          <a:p>
            <a:pPr marL="0" lvl="0" indent="0" algn="l" rtl="0">
              <a:spcBef>
                <a:spcPts val="0"/>
              </a:spcBef>
              <a:spcAft>
                <a:spcPts val="0"/>
              </a:spcAft>
              <a:buClr>
                <a:schemeClr val="dk2"/>
              </a:buClr>
              <a:buSzPts val="1400"/>
              <a:buFont typeface="Arial"/>
              <a:buNone/>
            </a:pPr>
            <a:r>
              <a:rPr lang="en" b="1">
                <a:solidFill>
                  <a:schemeClr val="dk2"/>
                </a:solidFill>
                <a:latin typeface="Poppins"/>
                <a:ea typeface="Poppins"/>
                <a:cs typeface="Poppins"/>
                <a:sym typeface="Poppins"/>
              </a:rPr>
              <a:t>Any book reviews completed must be returned to their folder which is kept in school.</a:t>
            </a:r>
            <a:endParaRPr b="1">
              <a:solidFill>
                <a:schemeClr val="dk2"/>
              </a:solidFill>
              <a:latin typeface="Poppins"/>
              <a:ea typeface="Poppins"/>
              <a:cs typeface="Poppins"/>
              <a:sym typeface="Poppins"/>
            </a:endParaRPr>
          </a:p>
          <a:p>
            <a:pPr marL="0" lvl="0" indent="0" algn="l" rtl="0">
              <a:spcBef>
                <a:spcPts val="0"/>
              </a:spcBef>
              <a:spcAft>
                <a:spcPts val="0"/>
              </a:spcAft>
              <a:buNone/>
            </a:pPr>
            <a:endParaRPr sz="16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25"/>
          <p:cNvSpPr txBox="1">
            <a:spLocks noGrp="1"/>
          </p:cNvSpPr>
          <p:nvPr>
            <p:ph type="title"/>
          </p:nvPr>
        </p:nvSpPr>
        <p:spPr>
          <a:xfrm>
            <a:off x="70525" y="45750"/>
            <a:ext cx="8520600" cy="63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Behaviour: </a:t>
            </a:r>
            <a:r>
              <a:rPr lang="en" sz="2400">
                <a:solidFill>
                  <a:srgbClr val="38761D"/>
                </a:solidFill>
              </a:rPr>
              <a:t>Good to be Green</a:t>
            </a:r>
            <a:r>
              <a:rPr lang="en" sz="2400">
                <a:solidFill>
                  <a:srgbClr val="D9EAD3"/>
                </a:solidFill>
              </a:rPr>
              <a:t> </a:t>
            </a:r>
            <a:endParaRPr sz="2400">
              <a:solidFill>
                <a:srgbClr val="D9EAD3"/>
              </a:solidFill>
            </a:endParaRPr>
          </a:p>
        </p:txBody>
      </p:sp>
      <p:sp>
        <p:nvSpPr>
          <p:cNvPr id="562" name="Google Shape;562;p25"/>
          <p:cNvSpPr txBox="1"/>
          <p:nvPr/>
        </p:nvSpPr>
        <p:spPr>
          <a:xfrm>
            <a:off x="70525" y="495525"/>
            <a:ext cx="9008400" cy="45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E2B2F"/>
                </a:solidFill>
              </a:rPr>
              <a:t>Each child starts the day on green, and they have the opportunity to move up to Gold for exceptional behaviour/effort/work/kindness.</a:t>
            </a:r>
            <a:endParaRPr>
              <a:solidFill>
                <a:srgbClr val="0E2B2F"/>
              </a:solidFill>
            </a:endParaRPr>
          </a:p>
          <a:p>
            <a:pPr marL="0" lvl="0" indent="0" algn="l" rtl="0">
              <a:spcBef>
                <a:spcPts val="0"/>
              </a:spcBef>
              <a:spcAft>
                <a:spcPts val="0"/>
              </a:spcAft>
              <a:buClr>
                <a:schemeClr val="dk2"/>
              </a:buClr>
              <a:buSzPts val="1000"/>
              <a:buFont typeface="Arial"/>
              <a:buNone/>
            </a:pPr>
            <a:endParaRPr>
              <a:solidFill>
                <a:srgbClr val="0E2B2F"/>
              </a:solidFill>
            </a:endParaRPr>
          </a:p>
          <a:p>
            <a:pPr marL="0" lvl="0" indent="0" algn="l" rtl="0">
              <a:spcBef>
                <a:spcPts val="0"/>
              </a:spcBef>
              <a:spcAft>
                <a:spcPts val="0"/>
              </a:spcAft>
              <a:buClr>
                <a:schemeClr val="dk2"/>
              </a:buClr>
              <a:buSzPts val="1000"/>
              <a:buFont typeface="Arial"/>
              <a:buNone/>
            </a:pPr>
            <a:r>
              <a:rPr lang="en">
                <a:solidFill>
                  <a:srgbClr val="0E2B2F"/>
                </a:solidFill>
              </a:rPr>
              <a:t>If they are not behaving in line with our class rules, they will receive a verbal warning. They receive 3 verbal warnings, and if they continue to have issues they will be sent to a member of SLT. </a:t>
            </a:r>
            <a:endParaRPr>
              <a:solidFill>
                <a:srgbClr val="0E2B2F"/>
              </a:solidFill>
            </a:endParaRPr>
          </a:p>
          <a:p>
            <a:pPr marL="0" lvl="0" indent="0" algn="l" rtl="0">
              <a:spcBef>
                <a:spcPts val="0"/>
              </a:spcBef>
              <a:spcAft>
                <a:spcPts val="0"/>
              </a:spcAft>
              <a:buClr>
                <a:schemeClr val="dk2"/>
              </a:buClr>
              <a:buSzPts val="1000"/>
              <a:buFont typeface="Arial"/>
              <a:buNone/>
            </a:pPr>
            <a:endParaRPr>
              <a:solidFill>
                <a:srgbClr val="0E2B2F"/>
              </a:solidFill>
            </a:endParaRPr>
          </a:p>
          <a:p>
            <a:pPr marL="0" lvl="0" indent="0" algn="l" rtl="0">
              <a:spcBef>
                <a:spcPts val="0"/>
              </a:spcBef>
              <a:spcAft>
                <a:spcPts val="0"/>
              </a:spcAft>
              <a:buClr>
                <a:schemeClr val="dk2"/>
              </a:buClr>
              <a:buSzPts val="1000"/>
              <a:buFont typeface="Arial"/>
              <a:buNone/>
            </a:pPr>
            <a:r>
              <a:rPr lang="en" b="1">
                <a:solidFill>
                  <a:srgbClr val="0E2B2F"/>
                </a:solidFill>
              </a:rPr>
              <a:t>PLEASE NOTE: If I have any concerns about your child’s behaviour, I will communicate this with you immediately!</a:t>
            </a:r>
            <a:endParaRPr b="1">
              <a:solidFill>
                <a:srgbClr val="0E2B2F"/>
              </a:solidFill>
            </a:endParaRPr>
          </a:p>
          <a:p>
            <a:pPr marL="0" lvl="0" indent="0" algn="ctr" rtl="0">
              <a:spcBef>
                <a:spcPts val="0"/>
              </a:spcBef>
              <a:spcAft>
                <a:spcPts val="0"/>
              </a:spcAft>
              <a:buClr>
                <a:schemeClr val="dk2"/>
              </a:buClr>
              <a:buSzPts val="1000"/>
              <a:buFont typeface="Arial"/>
              <a:buNone/>
            </a:pPr>
            <a:r>
              <a:rPr lang="en">
                <a:solidFill>
                  <a:srgbClr val="0E2B2F"/>
                </a:solidFill>
              </a:rPr>
              <a:t>Rewards:</a:t>
            </a:r>
            <a:endParaRPr>
              <a:solidFill>
                <a:srgbClr val="0E2B2F"/>
              </a:solidFill>
            </a:endParaRPr>
          </a:p>
          <a:p>
            <a:pPr marL="457200" lvl="0" indent="-317500" algn="ctr" rtl="0">
              <a:spcBef>
                <a:spcPts val="0"/>
              </a:spcBef>
              <a:spcAft>
                <a:spcPts val="0"/>
              </a:spcAft>
              <a:buClr>
                <a:srgbClr val="0E2B2F"/>
              </a:buClr>
              <a:buSzPts val="1400"/>
              <a:buFont typeface="Arial"/>
              <a:buChar char="-"/>
            </a:pPr>
            <a:r>
              <a:rPr lang="en">
                <a:solidFill>
                  <a:srgbClr val="0E2B2F"/>
                </a:solidFill>
              </a:rPr>
              <a:t>If your child ends the day on Gold, they will be given a sticker.</a:t>
            </a:r>
            <a:endParaRPr>
              <a:solidFill>
                <a:srgbClr val="0E2B2F"/>
              </a:solidFill>
            </a:endParaRPr>
          </a:p>
          <a:p>
            <a:pPr marL="457200" lvl="0" indent="-317500" algn="ctr" rtl="0">
              <a:spcBef>
                <a:spcPts val="0"/>
              </a:spcBef>
              <a:spcAft>
                <a:spcPts val="0"/>
              </a:spcAft>
              <a:buClr>
                <a:srgbClr val="0E2B2F"/>
              </a:buClr>
              <a:buSzPts val="1400"/>
              <a:buFont typeface="Arial"/>
              <a:buChar char="-"/>
            </a:pPr>
            <a:r>
              <a:rPr lang="en">
                <a:solidFill>
                  <a:srgbClr val="0E2B2F"/>
                </a:solidFill>
              </a:rPr>
              <a:t>House points- school-wide.</a:t>
            </a:r>
            <a:endParaRPr>
              <a:solidFill>
                <a:srgbClr val="0E2B2F"/>
              </a:solidFill>
            </a:endParaRPr>
          </a:p>
          <a:p>
            <a:pPr marL="457200" lvl="0" indent="-317500" algn="ctr" rtl="0">
              <a:spcBef>
                <a:spcPts val="0"/>
              </a:spcBef>
              <a:spcAft>
                <a:spcPts val="0"/>
              </a:spcAft>
              <a:buClr>
                <a:srgbClr val="0E2B2F"/>
              </a:buClr>
              <a:buSzPts val="1400"/>
              <a:buFont typeface="Arial"/>
              <a:buChar char="-"/>
            </a:pPr>
            <a:r>
              <a:rPr lang="en">
                <a:solidFill>
                  <a:srgbClr val="0E2B2F"/>
                </a:solidFill>
              </a:rPr>
              <a:t>Merits- school wide.</a:t>
            </a:r>
            <a:endParaRPr>
              <a:solidFill>
                <a:srgbClr val="0E2B2F"/>
              </a:solidFill>
            </a:endParaRPr>
          </a:p>
          <a:p>
            <a:pPr marL="457200" lvl="0" indent="-317500" algn="ctr" rtl="0">
              <a:spcBef>
                <a:spcPts val="0"/>
              </a:spcBef>
              <a:spcAft>
                <a:spcPts val="0"/>
              </a:spcAft>
              <a:buClr>
                <a:srgbClr val="0E2B2F"/>
              </a:buClr>
              <a:buSzPts val="1400"/>
              <a:buFont typeface="Arial"/>
              <a:buChar char="-"/>
            </a:pPr>
            <a:r>
              <a:rPr lang="en">
                <a:solidFill>
                  <a:srgbClr val="0E2B2F"/>
                </a:solidFill>
              </a:rPr>
              <a:t>Role of Honour- school wide.</a:t>
            </a:r>
            <a:endParaRPr>
              <a:solidFill>
                <a:srgbClr val="0E2B2F"/>
              </a:solidFill>
            </a:endParaRPr>
          </a:p>
          <a:p>
            <a:pPr marL="457200" lvl="0" indent="-317500" algn="ctr" rtl="0">
              <a:spcBef>
                <a:spcPts val="0"/>
              </a:spcBef>
              <a:spcAft>
                <a:spcPts val="0"/>
              </a:spcAft>
              <a:buClr>
                <a:srgbClr val="0E2B2F"/>
              </a:buClr>
              <a:buSzPts val="1400"/>
              <a:buFont typeface="Arial"/>
              <a:buChar char="-"/>
            </a:pPr>
            <a:r>
              <a:rPr lang="en">
                <a:solidFill>
                  <a:srgbClr val="0E2B2F"/>
                </a:solidFill>
              </a:rPr>
              <a:t>Class Marble Jar- when this is full, they will achieve the decided class reward (e.g. pyjama party)</a:t>
            </a:r>
            <a:endParaRPr>
              <a:solidFill>
                <a:srgbClr val="0E2B2F"/>
              </a:solidFill>
            </a:endParaRPr>
          </a:p>
          <a:p>
            <a:pPr marL="0" lvl="0" indent="0" algn="l" rtl="0">
              <a:spcBef>
                <a:spcPts val="0"/>
              </a:spcBef>
              <a:spcAft>
                <a:spcPts val="0"/>
              </a:spcAft>
              <a:buNone/>
            </a:pPr>
            <a:endParaRPr>
              <a:solidFill>
                <a:srgbClr val="0E2B2F"/>
              </a:solidFill>
            </a:endParaRPr>
          </a:p>
          <a:p>
            <a:pPr marL="0" lvl="0" indent="0" algn="l" rtl="0">
              <a:spcBef>
                <a:spcPts val="0"/>
              </a:spcBef>
              <a:spcAft>
                <a:spcPts val="0"/>
              </a:spcAft>
              <a:buNone/>
            </a:pPr>
            <a:r>
              <a:rPr lang="en">
                <a:solidFill>
                  <a:srgbClr val="0E2B2F"/>
                </a:solidFill>
              </a:rPr>
              <a:t>Please remember that a child’s perception of a situation is not always 100% accurate. They may be unhappy that a child has been rewarded, when in fact the previous day that child displayed unacceptable behaviour- rest assured all children will get the chance to shine and be celebrated but there are reasons for my actions - which the children will not be aware of. </a:t>
            </a:r>
            <a:endParaRPr>
              <a:solidFill>
                <a:srgbClr val="0E2B2F"/>
              </a:solidFill>
            </a:endParaRPr>
          </a:p>
          <a:p>
            <a:pPr marL="457200" lvl="0" indent="0" algn="ctr" rtl="0">
              <a:spcBef>
                <a:spcPts val="0"/>
              </a:spcBef>
              <a:spcAft>
                <a:spcPts val="0"/>
              </a:spcAft>
              <a:buClr>
                <a:schemeClr val="dk2"/>
              </a:buClr>
              <a:buSzPts val="1000"/>
              <a:buFont typeface="Arial"/>
              <a:buNone/>
            </a:pPr>
            <a:endParaRPr sz="1200">
              <a:solidFill>
                <a:srgbClr val="0E2B2F"/>
              </a:solidFill>
              <a:latin typeface="Poppins Light"/>
              <a:ea typeface="Poppins Light"/>
              <a:cs typeface="Poppins Light"/>
              <a:sym typeface="Poppins Light"/>
            </a:endParaRPr>
          </a:p>
          <a:p>
            <a:pPr marL="0" lvl="0" indent="0" algn="l" rtl="0">
              <a:spcBef>
                <a:spcPts val="0"/>
              </a:spcBef>
              <a:spcAft>
                <a:spcPts val="0"/>
              </a:spcAft>
              <a:buNone/>
            </a:pPr>
            <a:endParaRPr>
              <a:solidFill>
                <a:srgbClr val="0E2B2F"/>
              </a:solidFill>
              <a:latin typeface="Lato"/>
              <a:ea typeface="Lato"/>
              <a:cs typeface="Lato"/>
              <a:sym typeface="Lato"/>
            </a:endParaRPr>
          </a:p>
        </p:txBody>
      </p:sp>
      <p:pic>
        <p:nvPicPr>
          <p:cNvPr id="563" name="Google Shape;563;p25"/>
          <p:cNvPicPr preferRelativeResize="0"/>
          <p:nvPr/>
        </p:nvPicPr>
        <p:blipFill>
          <a:blip r:embed="rId3">
            <a:alphaModFix/>
          </a:blip>
          <a:stretch>
            <a:fillRect/>
          </a:stretch>
        </p:blipFill>
        <p:spPr>
          <a:xfrm>
            <a:off x="8117825" y="121950"/>
            <a:ext cx="961101" cy="9611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26"/>
          <p:cNvSpPr txBox="1">
            <a:spLocks noGrp="1"/>
          </p:cNvSpPr>
          <p:nvPr>
            <p:ph type="title"/>
          </p:nvPr>
        </p:nvSpPr>
        <p:spPr>
          <a:xfrm>
            <a:off x="391975" y="196225"/>
            <a:ext cx="6015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end of day</a:t>
            </a:r>
            <a:endParaRPr/>
          </a:p>
        </p:txBody>
      </p:sp>
      <p:sp>
        <p:nvSpPr>
          <p:cNvPr id="569" name="Google Shape;569;p26"/>
          <p:cNvSpPr txBox="1"/>
          <p:nvPr/>
        </p:nvSpPr>
        <p:spPr>
          <a:xfrm>
            <a:off x="177650" y="1448850"/>
            <a:ext cx="8812800" cy="36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Lato"/>
                <a:ea typeface="Lato"/>
                <a:cs typeface="Lato"/>
                <a:sym typeface="Lato"/>
              </a:rPr>
              <a:t>Some children are already independent walkers, if you would like your child to walk home by themselves, you need to email the office. </a:t>
            </a:r>
            <a:endParaRPr sz="1900">
              <a:latin typeface="Lato"/>
              <a:ea typeface="Lato"/>
              <a:cs typeface="Lato"/>
              <a:sym typeface="Lato"/>
            </a:endParaRPr>
          </a:p>
          <a:p>
            <a:pPr marL="0" lvl="0" indent="0" algn="l" rtl="0">
              <a:spcBef>
                <a:spcPts val="0"/>
              </a:spcBef>
              <a:spcAft>
                <a:spcPts val="0"/>
              </a:spcAft>
              <a:buNone/>
            </a:pPr>
            <a:endParaRPr sz="1900">
              <a:latin typeface="Lato"/>
              <a:ea typeface="Lato"/>
              <a:cs typeface="Lato"/>
              <a:sym typeface="Lato"/>
            </a:endParaRPr>
          </a:p>
          <a:p>
            <a:pPr marL="0" lvl="0" indent="0" algn="l" rtl="0">
              <a:spcBef>
                <a:spcPts val="0"/>
              </a:spcBef>
              <a:spcAft>
                <a:spcPts val="0"/>
              </a:spcAft>
              <a:buNone/>
            </a:pPr>
            <a:r>
              <a:rPr lang="en" sz="1900">
                <a:latin typeface="Lato"/>
                <a:ea typeface="Lato"/>
                <a:cs typeface="Lato"/>
                <a:sym typeface="Lato"/>
              </a:rPr>
              <a:t>Please don’t assume that because you may know parents in other year groups, I do because I don’t. If your child is getting picked up by someone else, please let me know either at morning drop off or email/call the school office.  If you don’t do this, I cannot let your child go home with them until I have spoken to you. </a:t>
            </a:r>
            <a:endParaRPr sz="1900">
              <a:latin typeface="Lato"/>
              <a:ea typeface="Lato"/>
              <a:cs typeface="Lato"/>
              <a:sym typeface="Lato"/>
            </a:endParaRPr>
          </a:p>
          <a:p>
            <a:pPr marL="0" lvl="0" indent="0" algn="l" rtl="0">
              <a:spcBef>
                <a:spcPts val="0"/>
              </a:spcBef>
              <a:spcAft>
                <a:spcPts val="0"/>
              </a:spcAft>
              <a:buNone/>
            </a:pPr>
            <a:endParaRPr sz="1900">
              <a:latin typeface="Lato"/>
              <a:ea typeface="Lato"/>
              <a:cs typeface="Lato"/>
              <a:sym typeface="Lato"/>
            </a:endParaRPr>
          </a:p>
          <a:p>
            <a:pPr marL="0" lvl="0" indent="0" algn="l" rtl="0">
              <a:spcBef>
                <a:spcPts val="0"/>
              </a:spcBef>
              <a:spcAft>
                <a:spcPts val="0"/>
              </a:spcAft>
              <a:buNone/>
            </a:pPr>
            <a:r>
              <a:rPr lang="en" sz="1900">
                <a:latin typeface="Lato"/>
                <a:ea typeface="Lato"/>
                <a:cs typeface="Lato"/>
                <a:sym typeface="Lato"/>
              </a:rPr>
              <a:t>Thank you </a:t>
            </a:r>
            <a:endParaRPr sz="1900">
              <a:latin typeface="Lato"/>
              <a:ea typeface="Lato"/>
              <a:cs typeface="Lato"/>
              <a:sym typeface="Lato"/>
            </a:endParaRPr>
          </a:p>
        </p:txBody>
      </p:sp>
      <p:sp>
        <p:nvSpPr>
          <p:cNvPr id="570" name="Google Shape;570;p26"/>
          <p:cNvSpPr txBox="1"/>
          <p:nvPr/>
        </p:nvSpPr>
        <p:spPr>
          <a:xfrm>
            <a:off x="6551600" y="196225"/>
            <a:ext cx="261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571" name="Google Shape;571;p26"/>
          <p:cNvPicPr preferRelativeResize="0"/>
          <p:nvPr/>
        </p:nvPicPr>
        <p:blipFill>
          <a:blip r:embed="rId3">
            <a:alphaModFix/>
          </a:blip>
          <a:stretch>
            <a:fillRect/>
          </a:stretch>
        </p:blipFill>
        <p:spPr>
          <a:xfrm>
            <a:off x="7294300" y="-1"/>
            <a:ext cx="1764675" cy="1365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7"/>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 questions? </a:t>
            </a:r>
            <a:endParaRPr/>
          </a:p>
        </p:txBody>
      </p:sp>
      <p:pic>
        <p:nvPicPr>
          <p:cNvPr id="577" name="Google Shape;577;p27"/>
          <p:cNvPicPr preferRelativeResize="0"/>
          <p:nvPr/>
        </p:nvPicPr>
        <p:blipFill>
          <a:blip r:embed="rId3">
            <a:alphaModFix/>
          </a:blip>
          <a:stretch>
            <a:fillRect/>
          </a:stretch>
        </p:blipFill>
        <p:spPr>
          <a:xfrm>
            <a:off x="1243450" y="1051175"/>
            <a:ext cx="6067400" cy="35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118"/>
        <p:cNvGrpSpPr/>
        <p:nvPr/>
      </p:nvGrpSpPr>
      <p:grpSpPr>
        <a:xfrm>
          <a:off x="0" y="0"/>
          <a:ext cx="0" cy="0"/>
          <a:chOff x="0" y="0"/>
          <a:chExt cx="0" cy="0"/>
        </a:xfrm>
      </p:grpSpPr>
      <p:sp>
        <p:nvSpPr>
          <p:cNvPr id="119" name="Google Shape;119;p14"/>
          <p:cNvSpPr/>
          <p:nvPr/>
        </p:nvSpPr>
        <p:spPr>
          <a:xfrm rot="10800000" flipH="1">
            <a:off x="-3075"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E6F4E4"/>
          </a:solidFill>
          <a:ln>
            <a:noFill/>
          </a:ln>
        </p:spPr>
      </p:sp>
      <p:grpSp>
        <p:nvGrpSpPr>
          <p:cNvPr id="120" name="Google Shape;120;p14"/>
          <p:cNvGrpSpPr/>
          <p:nvPr/>
        </p:nvGrpSpPr>
        <p:grpSpPr>
          <a:xfrm rot="10800000">
            <a:off x="7577623" y="211859"/>
            <a:ext cx="930320" cy="2560506"/>
            <a:chOff x="-1435027" y="1362018"/>
            <a:chExt cx="944104" cy="2598443"/>
          </a:xfrm>
        </p:grpSpPr>
        <p:sp>
          <p:nvSpPr>
            <p:cNvPr id="121" name="Google Shape;121;p14"/>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4"/>
          <p:cNvSpPr/>
          <p:nvPr/>
        </p:nvSpPr>
        <p:spPr>
          <a:xfrm rot="-2950">
            <a:off x="102600" y="69396"/>
            <a:ext cx="2447101" cy="516000"/>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en" sz="2400"/>
              <a:t>A bit about me!</a:t>
            </a:r>
            <a:endParaRPr sz="2400"/>
          </a:p>
        </p:txBody>
      </p:sp>
      <p:sp>
        <p:nvSpPr>
          <p:cNvPr id="144" name="Google Shape;144;p14"/>
          <p:cNvSpPr txBox="1"/>
          <p:nvPr/>
        </p:nvSpPr>
        <p:spPr>
          <a:xfrm>
            <a:off x="102291" y="2610679"/>
            <a:ext cx="1071600" cy="112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700">
              <a:solidFill>
                <a:srgbClr val="D9F0FF"/>
              </a:solidFill>
            </a:endParaRPr>
          </a:p>
        </p:txBody>
      </p:sp>
      <p:sp>
        <p:nvSpPr>
          <p:cNvPr id="145" name="Google Shape;145;p14"/>
          <p:cNvSpPr txBox="1"/>
          <p:nvPr/>
        </p:nvSpPr>
        <p:spPr>
          <a:xfrm>
            <a:off x="102300" y="583375"/>
            <a:ext cx="4664700" cy="28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Lato"/>
                <a:ea typeface="Lato"/>
                <a:cs typeface="Lato"/>
                <a:sym typeface="Lato"/>
              </a:rPr>
              <a:t>As you can probably tell from my accent, I’m not from the local area. I’m from Southport, which is a little seaside town, near Liverpool and all my family still live there. </a:t>
            </a:r>
            <a:endParaRPr sz="1500">
              <a:latin typeface="Lato"/>
              <a:ea typeface="Lato"/>
              <a:cs typeface="Lato"/>
              <a:sym typeface="Lato"/>
            </a:endParaRPr>
          </a:p>
          <a:p>
            <a:pPr marL="0" lvl="0" indent="0" algn="l" rtl="0">
              <a:spcBef>
                <a:spcPts val="0"/>
              </a:spcBef>
              <a:spcAft>
                <a:spcPts val="0"/>
              </a:spcAft>
              <a:buNone/>
            </a:pPr>
            <a:r>
              <a:rPr lang="en" sz="1500">
                <a:latin typeface="Lato"/>
                <a:ea typeface="Lato"/>
                <a:cs typeface="Lato"/>
                <a:sym typeface="Lato"/>
              </a:rPr>
              <a:t>I support Liverpool but my husband is a Spurs supporter - so I’ll allow these football kits but that’s it. </a:t>
            </a:r>
            <a:endParaRPr sz="1500" b="1">
              <a:latin typeface="Lato"/>
              <a:ea typeface="Lato"/>
              <a:cs typeface="Lato"/>
              <a:sym typeface="Lato"/>
            </a:endParaRPr>
          </a:p>
          <a:p>
            <a:pPr marL="0" lvl="0" indent="0" algn="l" rtl="0">
              <a:spcBef>
                <a:spcPts val="0"/>
              </a:spcBef>
              <a:spcAft>
                <a:spcPts val="0"/>
              </a:spcAft>
              <a:buNone/>
            </a:pPr>
            <a:endParaRPr sz="1500">
              <a:latin typeface="Lato"/>
              <a:ea typeface="Lato"/>
              <a:cs typeface="Lato"/>
              <a:sym typeface="Lato"/>
            </a:endParaRPr>
          </a:p>
          <a:p>
            <a:pPr marL="0" lvl="0" indent="0" algn="l" rtl="0">
              <a:spcBef>
                <a:spcPts val="0"/>
              </a:spcBef>
              <a:spcAft>
                <a:spcPts val="0"/>
              </a:spcAft>
              <a:buNone/>
            </a:pPr>
            <a:r>
              <a:rPr lang="en" sz="1500">
                <a:latin typeface="Lato"/>
                <a:ea typeface="Lato"/>
                <a:cs typeface="Lato"/>
                <a:sym typeface="Lato"/>
              </a:rPr>
              <a:t>I have 2 children, Tess and Flynn. </a:t>
            </a:r>
            <a:endParaRPr sz="1500">
              <a:latin typeface="Lato"/>
              <a:ea typeface="Lato"/>
              <a:cs typeface="Lato"/>
              <a:sym typeface="Lato"/>
            </a:endParaRPr>
          </a:p>
          <a:p>
            <a:pPr marL="0" lvl="0" indent="0" algn="l" rtl="0">
              <a:spcBef>
                <a:spcPts val="0"/>
              </a:spcBef>
              <a:spcAft>
                <a:spcPts val="0"/>
              </a:spcAft>
              <a:buNone/>
            </a:pPr>
            <a:r>
              <a:rPr lang="en" sz="1500">
                <a:latin typeface="Lato"/>
                <a:ea typeface="Lato"/>
                <a:cs typeface="Lato"/>
                <a:sym typeface="Lato"/>
              </a:rPr>
              <a:t>Tess is 4 and Flynn is 14 months.</a:t>
            </a:r>
            <a:endParaRPr sz="1500">
              <a:latin typeface="Lato"/>
              <a:ea typeface="Lato"/>
              <a:cs typeface="Lato"/>
              <a:sym typeface="Lato"/>
            </a:endParaRPr>
          </a:p>
          <a:p>
            <a:pPr marL="0" lvl="0" indent="0" algn="l" rtl="0">
              <a:spcBef>
                <a:spcPts val="0"/>
              </a:spcBef>
              <a:spcAft>
                <a:spcPts val="0"/>
              </a:spcAft>
              <a:buNone/>
            </a:pPr>
            <a:r>
              <a:rPr lang="en" sz="1500">
                <a:latin typeface="Lato"/>
                <a:ea typeface="Lato"/>
                <a:cs typeface="Lato"/>
                <a:sym typeface="Lato"/>
              </a:rPr>
              <a:t>So like you, I spent my summer holiday</a:t>
            </a:r>
            <a:endParaRPr sz="1500">
              <a:latin typeface="Lato"/>
              <a:ea typeface="Lato"/>
              <a:cs typeface="Lato"/>
              <a:sym typeface="Lato"/>
            </a:endParaRPr>
          </a:p>
          <a:p>
            <a:pPr marL="0" lvl="0" indent="0" algn="l" rtl="0">
              <a:spcBef>
                <a:spcPts val="0"/>
              </a:spcBef>
              <a:spcAft>
                <a:spcPts val="0"/>
              </a:spcAft>
              <a:buNone/>
            </a:pPr>
            <a:r>
              <a:rPr lang="en" sz="1500">
                <a:latin typeface="Lato"/>
                <a:ea typeface="Lato"/>
                <a:cs typeface="Lato"/>
                <a:sym typeface="Lato"/>
              </a:rPr>
              <a:t>going around zoos, farms, parks!</a:t>
            </a:r>
            <a:endParaRPr sz="15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149"/>
        <p:cNvGrpSpPr/>
        <p:nvPr/>
      </p:nvGrpSpPr>
      <p:grpSpPr>
        <a:xfrm>
          <a:off x="0" y="0"/>
          <a:ext cx="0" cy="0"/>
          <a:chOff x="0" y="0"/>
          <a:chExt cx="0" cy="0"/>
        </a:xfrm>
      </p:grpSpPr>
      <p:sp>
        <p:nvSpPr>
          <p:cNvPr id="150" name="Google Shape;150;p15"/>
          <p:cNvSpPr/>
          <p:nvPr/>
        </p:nvSpPr>
        <p:spPr>
          <a:xfrm rot="10800000">
            <a:off x="316230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FFF2CC"/>
          </a:solidFill>
          <a:ln>
            <a:noFill/>
          </a:ln>
        </p:spPr>
      </p:sp>
      <p:grpSp>
        <p:nvGrpSpPr>
          <p:cNvPr id="151" name="Google Shape;151;p15"/>
          <p:cNvGrpSpPr/>
          <p:nvPr/>
        </p:nvGrpSpPr>
        <p:grpSpPr>
          <a:xfrm rot="-1985359">
            <a:off x="1064522" y="617664"/>
            <a:ext cx="599375" cy="1649216"/>
            <a:chOff x="-1435027" y="1362018"/>
            <a:chExt cx="944104" cy="2598443"/>
          </a:xfrm>
        </p:grpSpPr>
        <p:sp>
          <p:nvSpPr>
            <p:cNvPr id="152" name="Google Shape;152;p15"/>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5"/>
          <p:cNvGrpSpPr/>
          <p:nvPr/>
        </p:nvGrpSpPr>
        <p:grpSpPr>
          <a:xfrm rot="-1985685">
            <a:off x="4647324" y="2274349"/>
            <a:ext cx="866945" cy="2385501"/>
            <a:chOff x="-1435027" y="1362018"/>
            <a:chExt cx="944104" cy="2598443"/>
          </a:xfrm>
        </p:grpSpPr>
        <p:sp>
          <p:nvSpPr>
            <p:cNvPr id="175" name="Google Shape;175;p15"/>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5"/>
          <p:cNvSpPr/>
          <p:nvPr/>
        </p:nvSpPr>
        <p:spPr>
          <a:xfrm flipH="1">
            <a:off x="368960" y="3074232"/>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flipH="1">
            <a:off x="4449661" y="-2054218"/>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txBox="1"/>
          <p:nvPr/>
        </p:nvSpPr>
        <p:spPr>
          <a:xfrm>
            <a:off x="5254550" y="158075"/>
            <a:ext cx="3802200" cy="31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Lato"/>
                <a:ea typeface="Lato"/>
                <a:cs typeface="Lato"/>
                <a:sym typeface="Lato"/>
              </a:rPr>
              <a:t>I have been teaching for 10 years and have spent most of that teaching either year 5 or year 6.  So I’m pretty familiar with the UKS2 curriculum. </a:t>
            </a: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My last school was in Marylebone in London, I left there because we moved to St Albans and this is my 4th year at St Bernadette. </a:t>
            </a: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It is however, my first year of being both parent and teacher. Tess started school last week, so I now understand how parents feel! </a:t>
            </a:r>
            <a:endParaRPr sz="17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203"/>
        <p:cNvGrpSpPr/>
        <p:nvPr/>
      </p:nvGrpSpPr>
      <p:grpSpPr>
        <a:xfrm>
          <a:off x="0" y="0"/>
          <a:ext cx="0" cy="0"/>
          <a:chOff x="0" y="0"/>
          <a:chExt cx="0" cy="0"/>
        </a:xfrm>
      </p:grpSpPr>
      <p:sp>
        <p:nvSpPr>
          <p:cNvPr id="204" name="Google Shape;204;p16"/>
          <p:cNvSpPr/>
          <p:nvPr/>
        </p:nvSpPr>
        <p:spPr>
          <a:xfrm rot="10800000" flipH="1">
            <a:off x="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C8EDF3"/>
          </a:solidFill>
          <a:ln>
            <a:noFill/>
          </a:ln>
        </p:spPr>
      </p:sp>
      <p:grpSp>
        <p:nvGrpSpPr>
          <p:cNvPr id="205" name="Google Shape;205;p16"/>
          <p:cNvGrpSpPr/>
          <p:nvPr/>
        </p:nvGrpSpPr>
        <p:grpSpPr>
          <a:xfrm rot="1985359" flipH="1">
            <a:off x="7480114" y="617664"/>
            <a:ext cx="599375" cy="1649216"/>
            <a:chOff x="-1435027" y="1362018"/>
            <a:chExt cx="944104" cy="2598443"/>
          </a:xfrm>
        </p:grpSpPr>
        <p:sp>
          <p:nvSpPr>
            <p:cNvPr id="206" name="Google Shape;206;p16"/>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6"/>
          <p:cNvGrpSpPr/>
          <p:nvPr/>
        </p:nvGrpSpPr>
        <p:grpSpPr>
          <a:xfrm rot="1985685" flipH="1">
            <a:off x="3629742" y="2274349"/>
            <a:ext cx="866945" cy="2385501"/>
            <a:chOff x="-1435027" y="1362018"/>
            <a:chExt cx="944104" cy="2598443"/>
          </a:xfrm>
        </p:grpSpPr>
        <p:sp>
          <p:nvSpPr>
            <p:cNvPr id="229" name="Google Shape;229;p16"/>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16"/>
          <p:cNvSpPr/>
          <p:nvPr/>
        </p:nvSpPr>
        <p:spPr>
          <a:xfrm>
            <a:off x="4658150" y="3074232"/>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577450" y="-2054218"/>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rot="-942" flipH="1">
            <a:off x="233525" y="177950"/>
            <a:ext cx="8756700" cy="3901800"/>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4" name="Google Shape;254;p16"/>
          <p:cNvSpPr txBox="1"/>
          <p:nvPr/>
        </p:nvSpPr>
        <p:spPr>
          <a:xfrm>
            <a:off x="388175" y="321950"/>
            <a:ext cx="8469000" cy="34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Lato"/>
                <a:ea typeface="Lato"/>
                <a:cs typeface="Lato"/>
                <a:sym typeface="Lato"/>
              </a:rPr>
              <a:t>Teaching staff in Year 5</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Class teacher - Mrs Wright</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Class TA - Mr McDonald. </a:t>
            </a: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We share Mr McDonald with Year 3, so he will be in our class on a Monday and Tuesday all day and then back with us again on either a Friday morning or afternoon. </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PPA cover - Miss Bell. </a:t>
            </a: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PPA is on a Wednesday afternoon, so Miss Bell will be dismissing the children every Wednesday. </a:t>
            </a:r>
            <a:endParaRPr sz="18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258"/>
        <p:cNvGrpSpPr/>
        <p:nvPr/>
      </p:nvGrpSpPr>
      <p:grpSpPr>
        <a:xfrm>
          <a:off x="0" y="0"/>
          <a:ext cx="0" cy="0"/>
          <a:chOff x="0" y="0"/>
          <a:chExt cx="0" cy="0"/>
        </a:xfrm>
      </p:grpSpPr>
      <p:sp>
        <p:nvSpPr>
          <p:cNvPr id="259" name="Google Shape;259;p17"/>
          <p:cNvSpPr/>
          <p:nvPr/>
        </p:nvSpPr>
        <p:spPr>
          <a:xfrm rot="10800000">
            <a:off x="316230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F9CB9C"/>
          </a:solidFill>
          <a:ln>
            <a:noFill/>
          </a:ln>
        </p:spPr>
      </p:sp>
      <p:sp>
        <p:nvSpPr>
          <p:cNvPr id="260" name="Google Shape;260;p17"/>
          <p:cNvSpPr/>
          <p:nvPr/>
        </p:nvSpPr>
        <p:spPr>
          <a:xfrm rot="-2920">
            <a:off x="158098" y="386172"/>
            <a:ext cx="8829003" cy="4367403"/>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61" name="Google Shape;261;p17"/>
          <p:cNvSpPr txBox="1"/>
          <p:nvPr/>
        </p:nvSpPr>
        <p:spPr>
          <a:xfrm>
            <a:off x="255150" y="485600"/>
            <a:ext cx="8635200" cy="393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latin typeface="Lato"/>
                <a:ea typeface="Lato"/>
                <a:cs typeface="Lato"/>
                <a:sym typeface="Lato"/>
              </a:rPr>
              <a:t>Life in Year 5</a:t>
            </a:r>
            <a:endParaRPr sz="2300" b="1">
              <a:latin typeface="Lato"/>
              <a:ea typeface="Lato"/>
              <a:cs typeface="Lato"/>
              <a:sym typeface="Lato"/>
            </a:endParaRPr>
          </a:p>
          <a:p>
            <a:pPr marL="0" lvl="0" indent="0" algn="ctr" rtl="0">
              <a:spcBef>
                <a:spcPts val="0"/>
              </a:spcBef>
              <a:spcAft>
                <a:spcPts val="0"/>
              </a:spcAft>
              <a:buNone/>
            </a:pPr>
            <a:endParaRPr sz="2300" b="1">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Life in Year 5 is not too dissimilar to Year 4, so the transition for the children should be pretty smooth. I taught them for their last 6 weeks in Year 4, so we already know each other pretty well. </a:t>
            </a:r>
            <a:endParaRPr sz="1700">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The main thing to consider is that we will start preparing the children for the SATs in Year 6. </a:t>
            </a: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Maths may become a little more challenging for them, as we introduce new concepts like percentages and fractions but there is nothing to worry about. </a:t>
            </a:r>
            <a:endParaRPr sz="1700">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My hope is that by the end of the year, all the children in the class will be ready for their final year and will go into year 6 confident and happy. </a:t>
            </a:r>
            <a:endParaRPr sz="17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265"/>
        <p:cNvGrpSpPr/>
        <p:nvPr/>
      </p:nvGrpSpPr>
      <p:grpSpPr>
        <a:xfrm>
          <a:off x="0" y="0"/>
          <a:ext cx="0" cy="0"/>
          <a:chOff x="0" y="0"/>
          <a:chExt cx="0" cy="0"/>
        </a:xfrm>
      </p:grpSpPr>
      <p:sp>
        <p:nvSpPr>
          <p:cNvPr id="266" name="Google Shape;266;p18"/>
          <p:cNvSpPr/>
          <p:nvPr/>
        </p:nvSpPr>
        <p:spPr>
          <a:xfrm>
            <a:off x="-3075"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FBDFDC"/>
          </a:solidFill>
          <a:ln>
            <a:noFill/>
          </a:ln>
        </p:spPr>
      </p:sp>
      <p:grpSp>
        <p:nvGrpSpPr>
          <p:cNvPr id="267" name="Google Shape;267;p18"/>
          <p:cNvGrpSpPr/>
          <p:nvPr/>
        </p:nvGrpSpPr>
        <p:grpSpPr>
          <a:xfrm>
            <a:off x="7767371" y="8226"/>
            <a:ext cx="930320" cy="2560506"/>
            <a:chOff x="-1435027" y="1362018"/>
            <a:chExt cx="944104" cy="2598443"/>
          </a:xfrm>
        </p:grpSpPr>
        <p:sp>
          <p:nvSpPr>
            <p:cNvPr id="268" name="Google Shape;268;p18"/>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8"/>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8"/>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8"/>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8"/>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8"/>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8"/>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8"/>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8"/>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8"/>
          <p:cNvGrpSpPr/>
          <p:nvPr/>
        </p:nvGrpSpPr>
        <p:grpSpPr>
          <a:xfrm>
            <a:off x="2613540" y="3629703"/>
            <a:ext cx="839145" cy="1510854"/>
            <a:chOff x="-1449485" y="3330463"/>
            <a:chExt cx="839145" cy="1510854"/>
          </a:xfrm>
        </p:grpSpPr>
        <p:sp>
          <p:nvSpPr>
            <p:cNvPr id="291" name="Google Shape;291;p18"/>
            <p:cNvSpPr/>
            <p:nvPr/>
          </p:nvSpPr>
          <p:spPr>
            <a:xfrm>
              <a:off x="-1132920" y="3598363"/>
              <a:ext cx="207900" cy="1800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8"/>
            <p:cNvSpPr/>
            <p:nvPr/>
          </p:nvSpPr>
          <p:spPr>
            <a:xfrm>
              <a:off x="-1132920" y="3864102"/>
              <a:ext cx="207900" cy="18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p:nvPr/>
          </p:nvSpPr>
          <p:spPr>
            <a:xfrm>
              <a:off x="-1132920" y="4129840"/>
              <a:ext cx="207900" cy="1800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8"/>
            <p:cNvSpPr/>
            <p:nvPr/>
          </p:nvSpPr>
          <p:spPr>
            <a:xfrm>
              <a:off x="-1132920" y="4395578"/>
              <a:ext cx="207900" cy="1800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8"/>
            <p:cNvSpPr/>
            <p:nvPr/>
          </p:nvSpPr>
          <p:spPr>
            <a:xfrm>
              <a:off x="-1132920" y="4661316"/>
              <a:ext cx="207900" cy="18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a:off x="-1449485" y="3863627"/>
              <a:ext cx="207900" cy="18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a:off x="-1449485" y="4129365"/>
              <a:ext cx="207900" cy="18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8"/>
            <p:cNvSpPr/>
            <p:nvPr/>
          </p:nvSpPr>
          <p:spPr>
            <a:xfrm>
              <a:off x="-1449485" y="4395104"/>
              <a:ext cx="207900" cy="1800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p:nvPr/>
          </p:nvSpPr>
          <p:spPr>
            <a:xfrm>
              <a:off x="-1449485" y="4660842"/>
              <a:ext cx="207900" cy="1800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8"/>
            <p:cNvSpPr/>
            <p:nvPr/>
          </p:nvSpPr>
          <p:spPr>
            <a:xfrm>
              <a:off x="-818240" y="3330463"/>
              <a:ext cx="207900" cy="18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8"/>
            <p:cNvSpPr/>
            <p:nvPr/>
          </p:nvSpPr>
          <p:spPr>
            <a:xfrm>
              <a:off x="-818240" y="3596201"/>
              <a:ext cx="207900" cy="18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8"/>
            <p:cNvSpPr/>
            <p:nvPr/>
          </p:nvSpPr>
          <p:spPr>
            <a:xfrm>
              <a:off x="-818240" y="3861939"/>
              <a:ext cx="207900" cy="1800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8"/>
            <p:cNvSpPr/>
            <p:nvPr/>
          </p:nvSpPr>
          <p:spPr>
            <a:xfrm>
              <a:off x="-818240" y="4127678"/>
              <a:ext cx="207900" cy="1800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8"/>
            <p:cNvSpPr/>
            <p:nvPr/>
          </p:nvSpPr>
          <p:spPr>
            <a:xfrm>
              <a:off x="-818240" y="4393416"/>
              <a:ext cx="207900" cy="18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8"/>
            <p:cNvSpPr/>
            <p:nvPr/>
          </p:nvSpPr>
          <p:spPr>
            <a:xfrm>
              <a:off x="-818240" y="4659154"/>
              <a:ext cx="207900" cy="1800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6" name="Google Shape;306;p1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310"/>
        <p:cNvGrpSpPr/>
        <p:nvPr/>
      </p:nvGrpSpPr>
      <p:grpSpPr>
        <a:xfrm>
          <a:off x="0" y="0"/>
          <a:ext cx="0" cy="0"/>
          <a:chOff x="0" y="0"/>
          <a:chExt cx="0" cy="0"/>
        </a:xfrm>
      </p:grpSpPr>
      <p:sp>
        <p:nvSpPr>
          <p:cNvPr id="311" name="Google Shape;311;p19"/>
          <p:cNvSpPr/>
          <p:nvPr/>
        </p:nvSpPr>
        <p:spPr>
          <a:xfrm rot="10800000">
            <a:off x="316230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76A5AF"/>
          </a:solidFill>
          <a:ln>
            <a:noFill/>
          </a:ln>
        </p:spPr>
      </p:sp>
      <p:sp>
        <p:nvSpPr>
          <p:cNvPr id="312" name="Google Shape;312;p19"/>
          <p:cNvSpPr/>
          <p:nvPr/>
        </p:nvSpPr>
        <p:spPr>
          <a:xfrm rot="-3040">
            <a:off x="171248" y="93156"/>
            <a:ext cx="8819103" cy="4803003"/>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endParaRPr/>
          </a:p>
        </p:txBody>
      </p:sp>
      <p:sp>
        <p:nvSpPr>
          <p:cNvPr id="313" name="Google Shape;313;p19"/>
          <p:cNvSpPr/>
          <p:nvPr/>
        </p:nvSpPr>
        <p:spPr>
          <a:xfrm rot="-5400000">
            <a:off x="7866238" y="3348028"/>
            <a:ext cx="238500" cy="2328000"/>
          </a:xfrm>
          <a:prstGeom prst="upArrow">
            <a:avLst>
              <a:gd name="adj1" fmla="val 27274"/>
              <a:gd name="adj2" fmla="val 8635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rot="-5400000">
            <a:off x="8507788" y="3751078"/>
            <a:ext cx="238500" cy="1044900"/>
          </a:xfrm>
          <a:prstGeom prst="upArrow">
            <a:avLst>
              <a:gd name="adj1" fmla="val 27274"/>
              <a:gd name="adj2" fmla="val 86351"/>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rot="-5400000">
            <a:off x="8325388" y="4040553"/>
            <a:ext cx="238500" cy="1409700"/>
          </a:xfrm>
          <a:prstGeom prst="upArrow">
            <a:avLst>
              <a:gd name="adj1" fmla="val 27274"/>
              <a:gd name="adj2" fmla="val 86351"/>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rot="-5400000">
            <a:off x="7866238" y="-658869"/>
            <a:ext cx="238500" cy="2328000"/>
          </a:xfrm>
          <a:prstGeom prst="upArrow">
            <a:avLst>
              <a:gd name="adj1" fmla="val 27274"/>
              <a:gd name="adj2" fmla="val 86351"/>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rot="-5400000">
            <a:off x="8507788" y="-255819"/>
            <a:ext cx="238500" cy="1044900"/>
          </a:xfrm>
          <a:prstGeom prst="upArrow">
            <a:avLst>
              <a:gd name="adj1" fmla="val 27274"/>
              <a:gd name="adj2" fmla="val 8635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rot="-5400000">
            <a:off x="8325388" y="33656"/>
            <a:ext cx="238500" cy="1409700"/>
          </a:xfrm>
          <a:prstGeom prst="upArrow">
            <a:avLst>
              <a:gd name="adj1" fmla="val 27274"/>
              <a:gd name="adj2" fmla="val 8635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txBox="1"/>
          <p:nvPr/>
        </p:nvSpPr>
        <p:spPr>
          <a:xfrm>
            <a:off x="232975" y="218400"/>
            <a:ext cx="5143500" cy="45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solidFill>
                <a:schemeClr val="dk2"/>
              </a:solidFill>
            </a:endParaRPr>
          </a:p>
        </p:txBody>
      </p:sp>
      <p:sp>
        <p:nvSpPr>
          <p:cNvPr id="320" name="Google Shape;320;p19"/>
          <p:cNvSpPr txBox="1"/>
          <p:nvPr/>
        </p:nvSpPr>
        <p:spPr>
          <a:xfrm>
            <a:off x="299500" y="239125"/>
            <a:ext cx="8701800" cy="451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Lato"/>
                <a:ea typeface="Lato"/>
                <a:cs typeface="Lato"/>
                <a:sym typeface="Lato"/>
              </a:rPr>
              <a:t>My Expectations</a:t>
            </a:r>
            <a:endParaRPr sz="1700" b="1">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457200" lvl="0" indent="-336550" algn="l" rtl="0">
              <a:spcBef>
                <a:spcPts val="0"/>
              </a:spcBef>
              <a:spcAft>
                <a:spcPts val="0"/>
              </a:spcAft>
              <a:buSzPts val="1700"/>
              <a:buFont typeface="Lato"/>
              <a:buChar char="-"/>
            </a:pPr>
            <a:r>
              <a:rPr lang="en" sz="1700">
                <a:latin typeface="Lato"/>
                <a:ea typeface="Lato"/>
                <a:cs typeface="Lato"/>
                <a:sym typeface="Lato"/>
              </a:rPr>
              <a:t>Children try their best in everything they do</a:t>
            </a:r>
            <a:endParaRPr sz="1700">
              <a:latin typeface="Lato"/>
              <a:ea typeface="Lato"/>
              <a:cs typeface="Lato"/>
              <a:sym typeface="Lato"/>
            </a:endParaRPr>
          </a:p>
          <a:p>
            <a:pPr marL="457200" lvl="0" indent="-336550" algn="l" rtl="0">
              <a:spcBef>
                <a:spcPts val="0"/>
              </a:spcBef>
              <a:spcAft>
                <a:spcPts val="0"/>
              </a:spcAft>
              <a:buSzPts val="1700"/>
              <a:buFont typeface="Lato"/>
              <a:buChar char="-"/>
            </a:pPr>
            <a:r>
              <a:rPr lang="en" sz="1700">
                <a:latin typeface="Lato"/>
                <a:ea typeface="Lato"/>
                <a:cs typeface="Lato"/>
                <a:sym typeface="Lato"/>
              </a:rPr>
              <a:t>They follow the class rules </a:t>
            </a:r>
            <a:endParaRPr sz="1700">
              <a:latin typeface="Lato"/>
              <a:ea typeface="Lato"/>
              <a:cs typeface="Lato"/>
              <a:sym typeface="Lato"/>
            </a:endParaRPr>
          </a:p>
          <a:p>
            <a:pPr marL="457200" lvl="0" indent="-336550" algn="l" rtl="0">
              <a:spcBef>
                <a:spcPts val="0"/>
              </a:spcBef>
              <a:spcAft>
                <a:spcPts val="0"/>
              </a:spcAft>
              <a:buSzPts val="1700"/>
              <a:buFont typeface="Lato"/>
              <a:buChar char="-"/>
            </a:pPr>
            <a:r>
              <a:rPr lang="en" sz="1700">
                <a:latin typeface="Lato"/>
                <a:ea typeface="Lato"/>
                <a:cs typeface="Lato"/>
                <a:sym typeface="Lato"/>
              </a:rPr>
              <a:t>They are kind to each other </a:t>
            </a:r>
            <a:endParaRPr sz="1700">
              <a:latin typeface="Lato"/>
              <a:ea typeface="Lato"/>
              <a:cs typeface="Lato"/>
              <a:sym typeface="Lato"/>
            </a:endParaRPr>
          </a:p>
          <a:p>
            <a:pPr marL="457200" lvl="0" indent="-336550" algn="l" rtl="0">
              <a:spcBef>
                <a:spcPts val="0"/>
              </a:spcBef>
              <a:spcAft>
                <a:spcPts val="0"/>
              </a:spcAft>
              <a:buSzPts val="1700"/>
              <a:buFont typeface="Lato"/>
              <a:buChar char="-"/>
            </a:pPr>
            <a:r>
              <a:rPr lang="en" sz="1700">
                <a:latin typeface="Lato"/>
                <a:ea typeface="Lato"/>
                <a:cs typeface="Lato"/>
                <a:sym typeface="Lato"/>
              </a:rPr>
              <a:t>They complete homework </a:t>
            </a:r>
            <a:endParaRPr sz="1700">
              <a:latin typeface="Lato"/>
              <a:ea typeface="Lato"/>
              <a:cs typeface="Lato"/>
              <a:sym typeface="Lato"/>
            </a:endParaRPr>
          </a:p>
          <a:p>
            <a:pPr marL="457200" lvl="0" indent="-336550" algn="l" rtl="0">
              <a:spcBef>
                <a:spcPts val="0"/>
              </a:spcBef>
              <a:spcAft>
                <a:spcPts val="0"/>
              </a:spcAft>
              <a:buSzPts val="1700"/>
              <a:buFont typeface="Lato"/>
              <a:buChar char="-"/>
            </a:pPr>
            <a:r>
              <a:rPr lang="en" sz="1700">
                <a:latin typeface="Lato"/>
                <a:ea typeface="Lato"/>
                <a:cs typeface="Lato"/>
                <a:sym typeface="Lato"/>
              </a:rPr>
              <a:t>They are prepared (PE kits etc)</a:t>
            </a:r>
            <a:endParaRPr sz="1700">
              <a:latin typeface="Lato"/>
              <a:ea typeface="Lato"/>
              <a:cs typeface="Lato"/>
              <a:sym typeface="Lato"/>
            </a:endParaRPr>
          </a:p>
          <a:p>
            <a:pPr marL="457200" lvl="0" indent="-336550" algn="l" rtl="0">
              <a:spcBef>
                <a:spcPts val="0"/>
              </a:spcBef>
              <a:spcAft>
                <a:spcPts val="0"/>
              </a:spcAft>
              <a:buSzPts val="1700"/>
              <a:buFont typeface="Lato"/>
              <a:buChar char="-"/>
            </a:pPr>
            <a:r>
              <a:rPr lang="en" sz="1700">
                <a:latin typeface="Lato"/>
                <a:ea typeface="Lato"/>
                <a:cs typeface="Lato"/>
                <a:sym typeface="Lato"/>
              </a:rPr>
              <a:t>They enjoy Year 5!</a:t>
            </a:r>
            <a:endParaRPr sz="1700">
              <a:latin typeface="Lato"/>
              <a:ea typeface="Lato"/>
              <a:cs typeface="Lato"/>
              <a:sym typeface="Lato"/>
            </a:endParaRPr>
          </a:p>
          <a:p>
            <a:pPr marL="0" lvl="0" indent="0" algn="l" rtl="0">
              <a:spcBef>
                <a:spcPts val="0"/>
              </a:spcBef>
              <a:spcAft>
                <a:spcPts val="0"/>
              </a:spcAft>
              <a:buNone/>
            </a:pPr>
            <a:endParaRPr sz="1700" b="1">
              <a:latin typeface="Lato"/>
              <a:ea typeface="Lato"/>
              <a:cs typeface="Lato"/>
              <a:sym typeface="Lato"/>
            </a:endParaRPr>
          </a:p>
          <a:p>
            <a:pPr marL="0" lvl="0" indent="0" algn="l" rtl="0">
              <a:spcBef>
                <a:spcPts val="0"/>
              </a:spcBef>
              <a:spcAft>
                <a:spcPts val="0"/>
              </a:spcAft>
              <a:buNone/>
            </a:pPr>
            <a:r>
              <a:rPr lang="en" sz="1700" b="1">
                <a:latin typeface="Lato"/>
                <a:ea typeface="Lato"/>
                <a:cs typeface="Lato"/>
                <a:sym typeface="Lato"/>
              </a:rPr>
              <a:t>Quick note on stationary: </a:t>
            </a:r>
            <a:endParaRPr sz="1700" b="1">
              <a:latin typeface="Lato"/>
              <a:ea typeface="Lato"/>
              <a:cs typeface="Lato"/>
              <a:sym typeface="Lato"/>
            </a:endParaRPr>
          </a:p>
          <a:p>
            <a:pPr marL="0" lvl="0" indent="0" algn="l" rtl="0">
              <a:spcBef>
                <a:spcPts val="0"/>
              </a:spcBef>
              <a:spcAft>
                <a:spcPts val="0"/>
              </a:spcAft>
              <a:buNone/>
            </a:pPr>
            <a:endParaRPr sz="1700" b="1">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Children are asked to bring in their own stationary (handwriting pen, pencil, rubber, ruler, glue) and they will be keeping them in their desks. </a:t>
            </a: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As far as I am concerned, their stationary is for work NOT for playing with at their desks! </a:t>
            </a:r>
            <a:endParaRPr sz="1700">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0" lvl="0" indent="0" algn="l" rtl="0">
              <a:spcBef>
                <a:spcPts val="0"/>
              </a:spcBef>
              <a:spcAft>
                <a:spcPts val="0"/>
              </a:spcAft>
              <a:buNone/>
            </a:pPr>
            <a:r>
              <a:rPr lang="en" sz="1700">
                <a:latin typeface="Lato"/>
                <a:ea typeface="Lato"/>
                <a:cs typeface="Lato"/>
                <a:sym typeface="Lato"/>
              </a:rPr>
              <a:t>Library: We will visit the school library once a week. If your child has finished their book, they can swap it but they will need to return it before they can take out another book. </a:t>
            </a:r>
            <a:endParaRPr sz="1700">
              <a:latin typeface="Lato"/>
              <a:ea typeface="Lato"/>
              <a:cs typeface="Lato"/>
              <a:sym typeface="Lato"/>
            </a:endParaRPr>
          </a:p>
          <a:p>
            <a:pPr marL="0" lvl="0" indent="0" algn="l" rtl="0">
              <a:spcBef>
                <a:spcPts val="0"/>
              </a:spcBef>
              <a:spcAft>
                <a:spcPts val="0"/>
              </a:spcAft>
              <a:buNone/>
            </a:pPr>
            <a:endParaRPr sz="17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324"/>
        <p:cNvGrpSpPr/>
        <p:nvPr/>
      </p:nvGrpSpPr>
      <p:grpSpPr>
        <a:xfrm>
          <a:off x="0" y="0"/>
          <a:ext cx="0" cy="0"/>
          <a:chOff x="0" y="0"/>
          <a:chExt cx="0" cy="0"/>
        </a:xfrm>
      </p:grpSpPr>
      <p:sp>
        <p:nvSpPr>
          <p:cNvPr id="325" name="Google Shape;325;p20"/>
          <p:cNvSpPr/>
          <p:nvPr/>
        </p:nvSpPr>
        <p:spPr>
          <a:xfrm rot="10800000">
            <a:off x="316230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76A5AF"/>
          </a:solidFill>
          <a:ln>
            <a:noFill/>
          </a:ln>
        </p:spPr>
      </p:sp>
      <p:sp>
        <p:nvSpPr>
          <p:cNvPr id="326" name="Google Shape;326;p20"/>
          <p:cNvSpPr/>
          <p:nvPr/>
        </p:nvSpPr>
        <p:spPr>
          <a:xfrm rot="-2941">
            <a:off x="171249" y="94826"/>
            <a:ext cx="5260502" cy="4803003"/>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2"/>
              </a:buClr>
              <a:buSzPts val="1100"/>
              <a:buFont typeface="Arial"/>
              <a:buNone/>
            </a:pPr>
            <a:endParaRPr/>
          </a:p>
        </p:txBody>
      </p:sp>
      <p:sp>
        <p:nvSpPr>
          <p:cNvPr id="327" name="Google Shape;327;p20"/>
          <p:cNvSpPr/>
          <p:nvPr/>
        </p:nvSpPr>
        <p:spPr>
          <a:xfrm rot="-3030">
            <a:off x="5589138" y="281577"/>
            <a:ext cx="3403501" cy="2876402"/>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2"/>
              </a:buClr>
              <a:buSzPts val="1100"/>
              <a:buFont typeface="Arial"/>
              <a:buNone/>
            </a:pPr>
            <a:endParaRPr/>
          </a:p>
        </p:txBody>
      </p:sp>
      <p:sp>
        <p:nvSpPr>
          <p:cNvPr id="328" name="Google Shape;328;p20"/>
          <p:cNvSpPr/>
          <p:nvPr/>
        </p:nvSpPr>
        <p:spPr>
          <a:xfrm rot="-5400000">
            <a:off x="7866238" y="3348028"/>
            <a:ext cx="238500" cy="2328000"/>
          </a:xfrm>
          <a:prstGeom prst="upArrow">
            <a:avLst>
              <a:gd name="adj1" fmla="val 27274"/>
              <a:gd name="adj2" fmla="val 8635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rot="-5400000">
            <a:off x="8507788" y="3751078"/>
            <a:ext cx="238500" cy="1044900"/>
          </a:xfrm>
          <a:prstGeom prst="upArrow">
            <a:avLst>
              <a:gd name="adj1" fmla="val 27274"/>
              <a:gd name="adj2" fmla="val 86351"/>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rot="-5400000">
            <a:off x="8325388" y="4040553"/>
            <a:ext cx="238500" cy="1409700"/>
          </a:xfrm>
          <a:prstGeom prst="upArrow">
            <a:avLst>
              <a:gd name="adj1" fmla="val 27274"/>
              <a:gd name="adj2" fmla="val 86351"/>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rot="-5400000">
            <a:off x="7866238" y="-658869"/>
            <a:ext cx="238500" cy="2328000"/>
          </a:xfrm>
          <a:prstGeom prst="upArrow">
            <a:avLst>
              <a:gd name="adj1" fmla="val 27274"/>
              <a:gd name="adj2" fmla="val 86351"/>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rot="-5400000">
            <a:off x="8507788" y="-255819"/>
            <a:ext cx="238500" cy="1044900"/>
          </a:xfrm>
          <a:prstGeom prst="upArrow">
            <a:avLst>
              <a:gd name="adj1" fmla="val 27274"/>
              <a:gd name="adj2" fmla="val 8635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rot="-5400000">
            <a:off x="8325388" y="33656"/>
            <a:ext cx="238500" cy="1409700"/>
          </a:xfrm>
          <a:prstGeom prst="upArrow">
            <a:avLst>
              <a:gd name="adj1" fmla="val 27274"/>
              <a:gd name="adj2" fmla="val 8635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txBox="1"/>
          <p:nvPr/>
        </p:nvSpPr>
        <p:spPr>
          <a:xfrm>
            <a:off x="232975" y="218400"/>
            <a:ext cx="5498700" cy="45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chemeClr val="dk2"/>
                </a:solidFill>
                <a:highlight>
                  <a:srgbClr val="FFFFFF"/>
                </a:highlight>
              </a:rPr>
              <a:t>Trips:</a:t>
            </a:r>
            <a:endParaRPr sz="1800" b="1">
              <a:solidFill>
                <a:schemeClr val="dk2"/>
              </a:solidFill>
              <a:highlight>
                <a:srgbClr val="FFFFFF"/>
              </a:highlight>
            </a:endParaRPr>
          </a:p>
          <a:p>
            <a:pPr marL="0" lvl="0" indent="0" algn="l" rtl="0">
              <a:lnSpc>
                <a:spcPct val="115000"/>
              </a:lnSpc>
              <a:spcBef>
                <a:spcPts val="0"/>
              </a:spcBef>
              <a:spcAft>
                <a:spcPts val="0"/>
              </a:spcAft>
              <a:buNone/>
            </a:pPr>
            <a:endParaRPr sz="1800" b="1">
              <a:solidFill>
                <a:schemeClr val="dk2"/>
              </a:solidFill>
              <a:highlight>
                <a:srgbClr val="FFFFFF"/>
              </a:highlight>
            </a:endParaRPr>
          </a:p>
          <a:p>
            <a:pPr marL="0" lvl="0" indent="0" algn="l" rtl="0">
              <a:lnSpc>
                <a:spcPct val="115000"/>
              </a:lnSpc>
              <a:spcBef>
                <a:spcPts val="0"/>
              </a:spcBef>
              <a:spcAft>
                <a:spcPts val="0"/>
              </a:spcAft>
              <a:buNone/>
            </a:pPr>
            <a:r>
              <a:rPr lang="en" sz="1600">
                <a:solidFill>
                  <a:schemeClr val="dk2"/>
                </a:solidFill>
                <a:highlight>
                  <a:srgbClr val="FFFFFF"/>
                </a:highlight>
              </a:rPr>
              <a:t>We will try and go on a trip each term. </a:t>
            </a:r>
            <a:endParaRPr sz="1600">
              <a:solidFill>
                <a:schemeClr val="dk2"/>
              </a:solidFill>
              <a:highlight>
                <a:srgbClr val="FFFFFF"/>
              </a:highlight>
            </a:endParaRPr>
          </a:p>
          <a:p>
            <a:pPr marL="0" lvl="0" indent="0" algn="l" rtl="0">
              <a:lnSpc>
                <a:spcPct val="115000"/>
              </a:lnSpc>
              <a:spcBef>
                <a:spcPts val="0"/>
              </a:spcBef>
              <a:spcAft>
                <a:spcPts val="0"/>
              </a:spcAft>
              <a:buNone/>
            </a:pPr>
            <a:r>
              <a:rPr lang="en" sz="1600">
                <a:solidFill>
                  <a:schemeClr val="dk2"/>
                </a:solidFill>
                <a:highlight>
                  <a:srgbClr val="FFFFFF"/>
                </a:highlight>
              </a:rPr>
              <a:t>On 7th November, we will be going to the Stem Discovery Centre (£23 estimated) </a:t>
            </a:r>
            <a:endParaRPr sz="1600">
              <a:solidFill>
                <a:schemeClr val="dk2"/>
              </a:solidFill>
              <a:highlight>
                <a:srgbClr val="FFFFFF"/>
              </a:highlight>
            </a:endParaRPr>
          </a:p>
          <a:p>
            <a:pPr marL="0" lvl="0" indent="0" algn="l" rtl="0">
              <a:lnSpc>
                <a:spcPct val="115000"/>
              </a:lnSpc>
              <a:spcBef>
                <a:spcPts val="0"/>
              </a:spcBef>
              <a:spcAft>
                <a:spcPts val="0"/>
              </a:spcAft>
              <a:buNone/>
            </a:pPr>
            <a:r>
              <a:rPr lang="en" sz="1600">
                <a:solidFill>
                  <a:schemeClr val="dk2"/>
                </a:solidFill>
                <a:highlight>
                  <a:srgbClr val="FFFFFF"/>
                </a:highlight>
              </a:rPr>
              <a:t>In February, we will be going to the St Albans Cathedral (£15 estimated). </a:t>
            </a:r>
            <a:endParaRPr sz="1600">
              <a:solidFill>
                <a:schemeClr val="dk2"/>
              </a:solidFill>
              <a:highlight>
                <a:srgbClr val="FFFFFF"/>
              </a:highlight>
            </a:endParaRPr>
          </a:p>
          <a:p>
            <a:pPr marL="0" lvl="0" indent="0" algn="l" rtl="0">
              <a:lnSpc>
                <a:spcPct val="115000"/>
              </a:lnSpc>
              <a:spcBef>
                <a:spcPts val="0"/>
              </a:spcBef>
              <a:spcAft>
                <a:spcPts val="0"/>
              </a:spcAft>
              <a:buNone/>
            </a:pPr>
            <a:r>
              <a:rPr lang="en" sz="1800" b="1">
                <a:solidFill>
                  <a:schemeClr val="dk2"/>
                </a:solidFill>
                <a:highlight>
                  <a:srgbClr val="FFFFFF"/>
                </a:highlight>
              </a:rPr>
              <a:t>SPEC Residential: 26th-28th June </a:t>
            </a:r>
            <a:r>
              <a:rPr lang="en" sz="1500" b="1">
                <a:solidFill>
                  <a:schemeClr val="dk2"/>
                </a:solidFill>
                <a:highlight>
                  <a:srgbClr val="FFFFFF"/>
                </a:highlight>
              </a:rPr>
              <a:t>(£165 estimated)  </a:t>
            </a:r>
            <a:endParaRPr sz="1500" b="1">
              <a:solidFill>
                <a:schemeClr val="dk2"/>
              </a:solidFill>
              <a:highlight>
                <a:srgbClr val="FFFFFF"/>
              </a:highlight>
            </a:endParaRPr>
          </a:p>
          <a:p>
            <a:pPr marL="0" lvl="0" indent="0" algn="l" rtl="0">
              <a:lnSpc>
                <a:spcPct val="115000"/>
              </a:lnSpc>
              <a:spcBef>
                <a:spcPts val="0"/>
              </a:spcBef>
              <a:spcAft>
                <a:spcPts val="0"/>
              </a:spcAft>
              <a:buNone/>
            </a:pPr>
            <a:r>
              <a:rPr lang="en" sz="1600">
                <a:solidFill>
                  <a:schemeClr val="dk2"/>
                </a:solidFill>
                <a:highlight>
                  <a:srgbClr val="FFFFFF"/>
                </a:highlight>
              </a:rPr>
              <a:t>SPEC stands for Spiritual and personal Encounter with Christ. The residential retreats are a 2-night experience offering younger people an opportunity to get to know God, themselves and each other in a deeper way.</a:t>
            </a:r>
            <a:endParaRPr sz="1600">
              <a:solidFill>
                <a:schemeClr val="dk2"/>
              </a:solidFill>
              <a:highlight>
                <a:srgbClr val="FFFFFF"/>
              </a:highlight>
            </a:endParaRPr>
          </a:p>
          <a:p>
            <a:pPr marL="0" lvl="0" indent="0" algn="l" rtl="0">
              <a:lnSpc>
                <a:spcPct val="115000"/>
              </a:lnSpc>
              <a:spcBef>
                <a:spcPts val="0"/>
              </a:spcBef>
              <a:spcAft>
                <a:spcPts val="0"/>
              </a:spcAft>
              <a:buNone/>
            </a:pPr>
            <a:r>
              <a:rPr lang="en" sz="1600">
                <a:solidFill>
                  <a:schemeClr val="dk2"/>
                </a:solidFill>
              </a:rPr>
              <a:t>The</a:t>
            </a:r>
            <a:r>
              <a:rPr lang="en" sz="1600" b="1">
                <a:solidFill>
                  <a:schemeClr val="dk2"/>
                </a:solidFill>
                <a:highlight>
                  <a:srgbClr val="FFFFFF"/>
                </a:highlight>
              </a:rPr>
              <a:t> </a:t>
            </a:r>
            <a:r>
              <a:rPr lang="en" sz="1600">
                <a:solidFill>
                  <a:schemeClr val="dk2"/>
                </a:solidFill>
              </a:rPr>
              <a:t>SPEC retreat centre is located in Pinner, Harrow, North West London. </a:t>
            </a:r>
            <a:endParaRPr sz="1600">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sz="1600">
                <a:solidFill>
                  <a:schemeClr val="dk2"/>
                </a:solidFill>
              </a:rPr>
              <a:t>We will have a meeting about this trip nearer the time. </a:t>
            </a:r>
            <a:endParaRPr sz="1600">
              <a:solidFill>
                <a:schemeClr val="dk2"/>
              </a:solidFill>
            </a:endParaRPr>
          </a:p>
        </p:txBody>
      </p:sp>
      <p:pic>
        <p:nvPicPr>
          <p:cNvPr id="335" name="Google Shape;335;p20"/>
          <p:cNvPicPr preferRelativeResize="0"/>
          <p:nvPr/>
        </p:nvPicPr>
        <p:blipFill rotWithShape="1">
          <a:blip r:embed="rId3">
            <a:alphaModFix/>
          </a:blip>
          <a:srcRect l="61153" t="26765" r="5186" b="39839"/>
          <a:stretch/>
        </p:blipFill>
        <p:spPr>
          <a:xfrm>
            <a:off x="5816600" y="506550"/>
            <a:ext cx="3177698" cy="2426450"/>
          </a:xfrm>
          <a:prstGeom prst="rect">
            <a:avLst/>
          </a:prstGeom>
          <a:noFill/>
          <a:ln>
            <a:noFill/>
          </a:ln>
          <a:effectLst>
            <a:outerShdw blurRad="228600" dist="50800" dir="5400000" algn="tl" rotWithShape="0">
              <a:srgbClr val="000000">
                <a:alpha val="549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2B2F"/>
        </a:solidFill>
        <a:effectLst/>
      </p:bgPr>
    </p:bg>
    <p:spTree>
      <p:nvGrpSpPr>
        <p:cNvPr id="1" name="Shape 339"/>
        <p:cNvGrpSpPr/>
        <p:nvPr/>
      </p:nvGrpSpPr>
      <p:grpSpPr>
        <a:xfrm>
          <a:off x="0" y="0"/>
          <a:ext cx="0" cy="0"/>
          <a:chOff x="0" y="0"/>
          <a:chExt cx="0" cy="0"/>
        </a:xfrm>
      </p:grpSpPr>
      <p:sp>
        <p:nvSpPr>
          <p:cNvPr id="340" name="Google Shape;340;p21"/>
          <p:cNvSpPr/>
          <p:nvPr/>
        </p:nvSpPr>
        <p:spPr>
          <a:xfrm rot="10800000" flipH="1">
            <a:off x="0" y="-6125"/>
            <a:ext cx="5981700" cy="5159131"/>
          </a:xfrm>
          <a:custGeom>
            <a:avLst/>
            <a:gdLst/>
            <a:ahLst/>
            <a:cxnLst/>
            <a:rect l="l" t="t" r="r" b="b"/>
            <a:pathLst>
              <a:path w="239268" h="205359" extrusionOk="0">
                <a:moveTo>
                  <a:pt x="0" y="0"/>
                </a:moveTo>
                <a:lnTo>
                  <a:pt x="0" y="205359"/>
                </a:lnTo>
                <a:lnTo>
                  <a:pt x="239268" y="205359"/>
                </a:lnTo>
                <a:lnTo>
                  <a:pt x="103632" y="0"/>
                </a:lnTo>
                <a:close/>
              </a:path>
            </a:pathLst>
          </a:custGeom>
          <a:solidFill>
            <a:srgbClr val="C8EDF3"/>
          </a:solidFill>
          <a:ln>
            <a:noFill/>
          </a:ln>
        </p:spPr>
      </p:sp>
      <p:grpSp>
        <p:nvGrpSpPr>
          <p:cNvPr id="341" name="Google Shape;341;p21"/>
          <p:cNvGrpSpPr/>
          <p:nvPr/>
        </p:nvGrpSpPr>
        <p:grpSpPr>
          <a:xfrm rot="1985359" flipH="1">
            <a:off x="7480114" y="617664"/>
            <a:ext cx="599375" cy="1649216"/>
            <a:chOff x="-1435027" y="1362018"/>
            <a:chExt cx="944104" cy="2598443"/>
          </a:xfrm>
        </p:grpSpPr>
        <p:sp>
          <p:nvSpPr>
            <p:cNvPr id="342" name="Google Shape;342;p21"/>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1"/>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1"/>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1"/>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1"/>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1"/>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1"/>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1"/>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1"/>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1"/>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21"/>
          <p:cNvGrpSpPr/>
          <p:nvPr/>
        </p:nvGrpSpPr>
        <p:grpSpPr>
          <a:xfrm rot="1985685" flipH="1">
            <a:off x="3629742" y="2274349"/>
            <a:ext cx="866945" cy="2385501"/>
            <a:chOff x="-1435027" y="1362018"/>
            <a:chExt cx="944104" cy="2598443"/>
          </a:xfrm>
        </p:grpSpPr>
        <p:sp>
          <p:nvSpPr>
            <p:cNvPr id="365" name="Google Shape;365;p21"/>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1"/>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1"/>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1"/>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1"/>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1"/>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1"/>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1"/>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1"/>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1"/>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1"/>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1"/>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1"/>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1"/>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1"/>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1"/>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1"/>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1"/>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1"/>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1"/>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21"/>
          <p:cNvSpPr/>
          <p:nvPr/>
        </p:nvSpPr>
        <p:spPr>
          <a:xfrm>
            <a:off x="4658150" y="3074232"/>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a:off x="577450" y="-2054218"/>
            <a:ext cx="4116900" cy="4116900"/>
          </a:xfrm>
          <a:prstGeom prst="ellipse">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rot="-942" flipH="1">
            <a:off x="233525" y="177950"/>
            <a:ext cx="8756700" cy="4793700"/>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90" name="Google Shape;390;p21"/>
          <p:cNvSpPr txBox="1"/>
          <p:nvPr/>
        </p:nvSpPr>
        <p:spPr>
          <a:xfrm>
            <a:off x="388175" y="321950"/>
            <a:ext cx="8469000" cy="438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Lato"/>
                <a:ea typeface="Lato"/>
                <a:cs typeface="Lato"/>
                <a:sym typeface="Lato"/>
              </a:rPr>
              <a:t>Communication</a:t>
            </a:r>
            <a:endParaRPr sz="1800" b="1">
              <a:latin typeface="Lato"/>
              <a:ea typeface="Lato"/>
              <a:cs typeface="Lato"/>
              <a:sym typeface="Lato"/>
            </a:endParaRPr>
          </a:p>
          <a:p>
            <a:pPr marL="0" lvl="0" indent="0" algn="ctr"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I will use Google classroom to set homework, showcase children’s work and for general reminders e.g. class parties etc. </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It is not a form of communication for parents to message staff on.  </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If you do need to speak to me you can email the office and they will let me know. </a:t>
            </a:r>
            <a:endParaRPr sz="1800">
              <a:latin typeface="Lato"/>
              <a:ea typeface="Lato"/>
              <a:cs typeface="Lato"/>
              <a:sym typeface="Lato"/>
            </a:endParaRPr>
          </a:p>
          <a:p>
            <a:pPr marL="0" lvl="0" indent="0" algn="l" rtl="0">
              <a:spcBef>
                <a:spcPts val="0"/>
              </a:spcBef>
              <a:spcAft>
                <a:spcPts val="0"/>
              </a:spcAft>
              <a:buNone/>
            </a:pP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Please be mindful that the end of day can be very busy and there are lots of children and parents around, so if you need to discuss anything important, the end of the day, at the classroom door is probably not the best time or place. </a:t>
            </a:r>
            <a:endParaRPr sz="1800">
              <a:latin typeface="Lato"/>
              <a:ea typeface="Lato"/>
              <a:cs typeface="Lato"/>
              <a:sym typeface="Lato"/>
            </a:endParaRPr>
          </a:p>
          <a:p>
            <a:pPr marL="0" lvl="0" indent="0" algn="l" rtl="0">
              <a:spcBef>
                <a:spcPts val="0"/>
              </a:spcBef>
              <a:spcAft>
                <a:spcPts val="0"/>
              </a:spcAft>
              <a:buNone/>
            </a:pPr>
            <a:r>
              <a:rPr lang="en" sz="1800">
                <a:latin typeface="Lato"/>
                <a:ea typeface="Lato"/>
                <a:cs typeface="Lato"/>
                <a:sym typeface="Lato"/>
              </a:rPr>
              <a:t>I am happy to arrange a meeting before or after school or a phone call during lunch break. </a:t>
            </a:r>
            <a:endParaRPr sz="180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1668</Words>
  <Application>Microsoft Office PowerPoint</Application>
  <PresentationFormat>On-screen Show (16:9)</PresentationFormat>
  <Paragraphs>112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Lato</vt:lpstr>
      <vt:lpstr>Arial</vt:lpstr>
      <vt:lpstr>Poppins Light</vt:lpstr>
      <vt:lpstr>Raleway</vt:lpstr>
      <vt:lpstr>Poppins</vt:lpstr>
      <vt:lpstr>Swiss</vt:lpstr>
      <vt:lpstr>Welcome to Year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Behaviour: Good to be Green </vt:lpstr>
      <vt:lpstr>The end of day</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5</dc:title>
  <dc:creator>Laura Wright</dc:creator>
  <cp:lastModifiedBy>Laura Wright</cp:lastModifiedBy>
  <cp:revision>1</cp:revision>
  <dcterms:modified xsi:type="dcterms:W3CDTF">2023-09-27T08:08:58Z</dcterms:modified>
</cp:coreProperties>
</file>