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3" r:id="rId6"/>
    <p:sldId id="261" r:id="rId7"/>
    <p:sldId id="259" r:id="rId8"/>
    <p:sldId id="264" r:id="rId9"/>
    <p:sldId id="268" r:id="rId10"/>
    <p:sldId id="266" r:id="rId11"/>
    <p:sldId id="267" r:id="rId12"/>
    <p:sldId id="270" r:id="rId13"/>
    <p:sldId id="269" r:id="rId14"/>
    <p:sldId id="271" r:id="rId15"/>
    <p:sldId id="272" r:id="rId16"/>
    <p:sldId id="273" r:id="rId17"/>
    <p:sldId id="279" r:id="rId18"/>
    <p:sldId id="274" r:id="rId19"/>
    <p:sldId id="275" r:id="rId20"/>
    <p:sldId id="276" r:id="rId21"/>
    <p:sldId id="265" r:id="rId22"/>
    <p:sldId id="278" r:id="rId23"/>
    <p:sldId id="280" r:id="rId24"/>
    <p:sldId id="282" r:id="rId25"/>
    <p:sldId id="283" r:id="rId26"/>
    <p:sldId id="284" r:id="rId27"/>
    <p:sldId id="277"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ACD1457-7053-4CDE-9D4D-80024095ADDF}"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ECA272-559B-4A39-9DCC-3C5E454C0371}" type="slidenum">
              <a:rPr lang="en-GB" smtClean="0"/>
              <a:t>‹#›</a:t>
            </a:fld>
            <a:endParaRPr lang="en-GB"/>
          </a:p>
        </p:txBody>
      </p:sp>
    </p:spTree>
    <p:extLst>
      <p:ext uri="{BB962C8B-B14F-4D97-AF65-F5344CB8AC3E}">
        <p14:creationId xmlns:p14="http://schemas.microsoft.com/office/powerpoint/2010/main" val="1910104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CD1457-7053-4CDE-9D4D-80024095ADDF}"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ECA272-559B-4A39-9DCC-3C5E454C0371}" type="slidenum">
              <a:rPr lang="en-GB" smtClean="0"/>
              <a:t>‹#›</a:t>
            </a:fld>
            <a:endParaRPr lang="en-GB"/>
          </a:p>
        </p:txBody>
      </p:sp>
    </p:spTree>
    <p:extLst>
      <p:ext uri="{BB962C8B-B14F-4D97-AF65-F5344CB8AC3E}">
        <p14:creationId xmlns:p14="http://schemas.microsoft.com/office/powerpoint/2010/main" val="1530102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CD1457-7053-4CDE-9D4D-80024095ADDF}"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ECA272-559B-4A39-9DCC-3C5E454C0371}" type="slidenum">
              <a:rPr lang="en-GB" smtClean="0"/>
              <a:t>‹#›</a:t>
            </a:fld>
            <a:endParaRPr lang="en-GB"/>
          </a:p>
        </p:txBody>
      </p:sp>
    </p:spTree>
    <p:extLst>
      <p:ext uri="{BB962C8B-B14F-4D97-AF65-F5344CB8AC3E}">
        <p14:creationId xmlns:p14="http://schemas.microsoft.com/office/powerpoint/2010/main" val="3753490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CD1457-7053-4CDE-9D4D-80024095ADDF}"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ECA272-559B-4A39-9DCC-3C5E454C0371}" type="slidenum">
              <a:rPr lang="en-GB" smtClean="0"/>
              <a:t>‹#›</a:t>
            </a:fld>
            <a:endParaRPr lang="en-GB"/>
          </a:p>
        </p:txBody>
      </p:sp>
    </p:spTree>
    <p:extLst>
      <p:ext uri="{BB962C8B-B14F-4D97-AF65-F5344CB8AC3E}">
        <p14:creationId xmlns:p14="http://schemas.microsoft.com/office/powerpoint/2010/main" val="3062141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CD1457-7053-4CDE-9D4D-80024095ADDF}"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ECA272-559B-4A39-9DCC-3C5E454C0371}" type="slidenum">
              <a:rPr lang="en-GB" smtClean="0"/>
              <a:t>‹#›</a:t>
            </a:fld>
            <a:endParaRPr lang="en-GB"/>
          </a:p>
        </p:txBody>
      </p:sp>
    </p:spTree>
    <p:extLst>
      <p:ext uri="{BB962C8B-B14F-4D97-AF65-F5344CB8AC3E}">
        <p14:creationId xmlns:p14="http://schemas.microsoft.com/office/powerpoint/2010/main" val="1195931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ACD1457-7053-4CDE-9D4D-80024095ADDF}" type="datetimeFigureOut">
              <a:rPr lang="en-GB" smtClean="0"/>
              <a:t>11/09/2023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ECA272-559B-4A39-9DCC-3C5E454C0371}" type="slidenum">
              <a:rPr lang="en-GB" smtClean="0"/>
              <a:t>‹#›</a:t>
            </a:fld>
            <a:endParaRPr lang="en-GB"/>
          </a:p>
        </p:txBody>
      </p:sp>
    </p:spTree>
    <p:extLst>
      <p:ext uri="{BB962C8B-B14F-4D97-AF65-F5344CB8AC3E}">
        <p14:creationId xmlns:p14="http://schemas.microsoft.com/office/powerpoint/2010/main" val="65821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ACD1457-7053-4CDE-9D4D-80024095ADDF}" type="datetimeFigureOut">
              <a:rPr lang="en-GB" smtClean="0"/>
              <a:t>11/09/2023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3ECA272-559B-4A39-9DCC-3C5E454C0371}" type="slidenum">
              <a:rPr lang="en-GB" smtClean="0"/>
              <a:t>‹#›</a:t>
            </a:fld>
            <a:endParaRPr lang="en-GB"/>
          </a:p>
        </p:txBody>
      </p:sp>
    </p:spTree>
    <p:extLst>
      <p:ext uri="{BB962C8B-B14F-4D97-AF65-F5344CB8AC3E}">
        <p14:creationId xmlns:p14="http://schemas.microsoft.com/office/powerpoint/2010/main" val="1320660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ACD1457-7053-4CDE-9D4D-80024095ADDF}" type="datetimeFigureOut">
              <a:rPr lang="en-GB" smtClean="0"/>
              <a:t>11/09/2023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3ECA272-559B-4A39-9DCC-3C5E454C0371}" type="slidenum">
              <a:rPr lang="en-GB" smtClean="0"/>
              <a:t>‹#›</a:t>
            </a:fld>
            <a:endParaRPr lang="en-GB"/>
          </a:p>
        </p:txBody>
      </p:sp>
    </p:spTree>
    <p:extLst>
      <p:ext uri="{BB962C8B-B14F-4D97-AF65-F5344CB8AC3E}">
        <p14:creationId xmlns:p14="http://schemas.microsoft.com/office/powerpoint/2010/main" val="127818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D1457-7053-4CDE-9D4D-80024095ADDF}" type="datetimeFigureOut">
              <a:rPr lang="en-GB" smtClean="0"/>
              <a:t>11/09/2023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3ECA272-559B-4A39-9DCC-3C5E454C0371}" type="slidenum">
              <a:rPr lang="en-GB" smtClean="0"/>
              <a:t>‹#›</a:t>
            </a:fld>
            <a:endParaRPr lang="en-GB"/>
          </a:p>
        </p:txBody>
      </p:sp>
    </p:spTree>
    <p:extLst>
      <p:ext uri="{BB962C8B-B14F-4D97-AF65-F5344CB8AC3E}">
        <p14:creationId xmlns:p14="http://schemas.microsoft.com/office/powerpoint/2010/main" val="893889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CD1457-7053-4CDE-9D4D-80024095ADDF}" type="datetimeFigureOut">
              <a:rPr lang="en-GB" smtClean="0"/>
              <a:t>11/09/2023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ECA272-559B-4A39-9DCC-3C5E454C0371}" type="slidenum">
              <a:rPr lang="en-GB" smtClean="0"/>
              <a:t>‹#›</a:t>
            </a:fld>
            <a:endParaRPr lang="en-GB"/>
          </a:p>
        </p:txBody>
      </p:sp>
    </p:spTree>
    <p:extLst>
      <p:ext uri="{BB962C8B-B14F-4D97-AF65-F5344CB8AC3E}">
        <p14:creationId xmlns:p14="http://schemas.microsoft.com/office/powerpoint/2010/main" val="672680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CD1457-7053-4CDE-9D4D-80024095ADDF}" type="datetimeFigureOut">
              <a:rPr lang="en-GB" smtClean="0"/>
              <a:t>11/09/2023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ECA272-559B-4A39-9DCC-3C5E454C0371}" type="slidenum">
              <a:rPr lang="en-GB" smtClean="0"/>
              <a:t>‹#›</a:t>
            </a:fld>
            <a:endParaRPr lang="en-GB"/>
          </a:p>
        </p:txBody>
      </p:sp>
    </p:spTree>
    <p:extLst>
      <p:ext uri="{BB962C8B-B14F-4D97-AF65-F5344CB8AC3E}">
        <p14:creationId xmlns:p14="http://schemas.microsoft.com/office/powerpoint/2010/main" val="2482335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D1457-7053-4CDE-9D4D-80024095ADDF}" type="datetimeFigureOut">
              <a:rPr lang="en-GB" smtClean="0"/>
              <a:t>11/09/2023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CA272-559B-4A39-9DCC-3C5E454C0371}" type="slidenum">
              <a:rPr lang="en-GB" smtClean="0"/>
              <a:t>‹#›</a:t>
            </a:fld>
            <a:endParaRPr lang="en-GB"/>
          </a:p>
        </p:txBody>
      </p:sp>
    </p:spTree>
    <p:extLst>
      <p:ext uri="{BB962C8B-B14F-4D97-AF65-F5344CB8AC3E}">
        <p14:creationId xmlns:p14="http://schemas.microsoft.com/office/powerpoint/2010/main" val="3665702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804" t="22971" r="10205" b="53415"/>
          <a:stretch/>
        </p:blipFill>
        <p:spPr>
          <a:xfrm>
            <a:off x="640080" y="157941"/>
            <a:ext cx="10129168" cy="1770611"/>
          </a:xfrm>
          <a:prstGeom prst="rect">
            <a:avLst/>
          </a:prstGeom>
        </p:spPr>
      </p:pic>
      <p:pic>
        <p:nvPicPr>
          <p:cNvPr id="6" name="Content Placeholder 3"/>
          <p:cNvPicPr>
            <a:picLocks noChangeAspect="1"/>
          </p:cNvPicPr>
          <p:nvPr/>
        </p:nvPicPr>
        <p:blipFill rotWithShape="1">
          <a:blip r:embed="rId2"/>
          <a:srcRect l="16759" t="59146" r="9954" b="14534"/>
          <a:stretch/>
        </p:blipFill>
        <p:spPr>
          <a:xfrm>
            <a:off x="1911926" y="4513811"/>
            <a:ext cx="8588709" cy="1670857"/>
          </a:xfrm>
          <a:prstGeom prst="rect">
            <a:avLst/>
          </a:prstGeom>
        </p:spPr>
      </p:pic>
      <p:sp>
        <p:nvSpPr>
          <p:cNvPr id="7" name="TextBox 6"/>
          <p:cNvSpPr txBox="1"/>
          <p:nvPr/>
        </p:nvSpPr>
        <p:spPr>
          <a:xfrm>
            <a:off x="3374967" y="2343983"/>
            <a:ext cx="4124847" cy="1384995"/>
          </a:xfrm>
          <a:prstGeom prst="rect">
            <a:avLst/>
          </a:prstGeom>
          <a:noFill/>
        </p:spPr>
        <p:txBody>
          <a:bodyPr wrap="none" rtlCol="0">
            <a:spAutoFit/>
          </a:bodyPr>
          <a:lstStyle/>
          <a:p>
            <a:r>
              <a:rPr lang="en-GB" sz="3000" dirty="0" smtClean="0">
                <a:solidFill>
                  <a:srgbClr val="FF0000"/>
                </a:solidFill>
                <a:latin typeface="Comic Sans MS" panose="030F0702030302020204" pitchFamily="66" charset="0"/>
              </a:rPr>
              <a:t>Teacher: Mrs Heatley</a:t>
            </a:r>
          </a:p>
          <a:p>
            <a:endParaRPr lang="en-GB" dirty="0"/>
          </a:p>
          <a:p>
            <a:r>
              <a:rPr lang="en-GB" dirty="0" smtClean="0"/>
              <a:t> </a:t>
            </a:r>
          </a:p>
          <a:p>
            <a:endParaRPr lang="en-GB" dirty="0"/>
          </a:p>
        </p:txBody>
      </p:sp>
      <p:pic>
        <p:nvPicPr>
          <p:cNvPr id="8" name="Content Placeholder 7"/>
          <p:cNvPicPr>
            <a:picLocks noChangeAspect="1"/>
          </p:cNvPicPr>
          <p:nvPr/>
        </p:nvPicPr>
        <p:blipFill rotWithShape="1">
          <a:blip r:embed="rId3"/>
          <a:srcRect l="36854" t="53562" r="20055" b="40707"/>
          <a:stretch/>
        </p:blipFill>
        <p:spPr>
          <a:xfrm>
            <a:off x="3266902" y="2967196"/>
            <a:ext cx="7200380" cy="538680"/>
          </a:xfrm>
          <a:prstGeom prst="rect">
            <a:avLst/>
          </a:prstGeom>
        </p:spPr>
      </p:pic>
      <p:sp>
        <p:nvSpPr>
          <p:cNvPr id="9" name="TextBox 8"/>
          <p:cNvSpPr txBox="1"/>
          <p:nvPr/>
        </p:nvSpPr>
        <p:spPr>
          <a:xfrm>
            <a:off x="3374967" y="3628952"/>
            <a:ext cx="7125669" cy="553998"/>
          </a:xfrm>
          <a:prstGeom prst="rect">
            <a:avLst/>
          </a:prstGeom>
          <a:noFill/>
        </p:spPr>
        <p:txBody>
          <a:bodyPr wrap="none" rtlCol="0">
            <a:spAutoFit/>
          </a:bodyPr>
          <a:lstStyle/>
          <a:p>
            <a:r>
              <a:rPr lang="en-GB" sz="3000" dirty="0" smtClean="0">
                <a:latin typeface="Comic Sans MS" panose="030F0702030302020204" pitchFamily="66" charset="0"/>
              </a:rPr>
              <a:t>Learning Support Assistant: Mrs Guan </a:t>
            </a:r>
            <a:endParaRPr lang="en-GB" sz="3000" dirty="0">
              <a:latin typeface="Comic Sans MS" panose="030F0702030302020204" pitchFamily="66" charset="0"/>
            </a:endParaRPr>
          </a:p>
        </p:txBody>
      </p:sp>
    </p:spTree>
    <p:extLst>
      <p:ext uri="{BB962C8B-B14F-4D97-AF65-F5344CB8AC3E}">
        <p14:creationId xmlns:p14="http://schemas.microsoft.com/office/powerpoint/2010/main" val="3259567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p:cNvPicPr>
            <a:picLocks noGrp="1" noChangeAspect="1"/>
          </p:cNvPicPr>
          <p:nvPr>
            <p:ph idx="1"/>
          </p:nvPr>
        </p:nvPicPr>
        <p:blipFill rotWithShape="1">
          <a:blip r:embed="rId2"/>
          <a:srcRect l="26323" t="24144" r="12855" b="16444"/>
          <a:stretch/>
        </p:blipFill>
        <p:spPr>
          <a:xfrm>
            <a:off x="731518" y="440573"/>
            <a:ext cx="10399223" cy="5714062"/>
          </a:xfrm>
          <a:prstGeom prst="rect">
            <a:avLst/>
          </a:prstGeom>
        </p:spPr>
      </p:pic>
    </p:spTree>
    <p:extLst>
      <p:ext uri="{BB962C8B-B14F-4D97-AF65-F5344CB8AC3E}">
        <p14:creationId xmlns:p14="http://schemas.microsoft.com/office/powerpoint/2010/main" val="1178715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p:cNvPicPr>
            <a:picLocks noGrp="1" noChangeAspect="1"/>
          </p:cNvPicPr>
          <p:nvPr>
            <p:ph idx="1"/>
          </p:nvPr>
        </p:nvPicPr>
        <p:blipFill rotWithShape="1">
          <a:blip r:embed="rId2"/>
          <a:srcRect l="25355" t="24526" r="14038" b="34592"/>
          <a:stretch/>
        </p:blipFill>
        <p:spPr>
          <a:xfrm>
            <a:off x="349134" y="257693"/>
            <a:ext cx="10800795" cy="4098175"/>
          </a:xfrm>
          <a:prstGeom prst="rect">
            <a:avLst/>
          </a:prstGeom>
        </p:spPr>
      </p:pic>
      <p:sp>
        <p:nvSpPr>
          <p:cNvPr id="5" name="TextBox 4"/>
          <p:cNvSpPr txBox="1"/>
          <p:nvPr/>
        </p:nvSpPr>
        <p:spPr>
          <a:xfrm>
            <a:off x="816930" y="5137266"/>
            <a:ext cx="9970999" cy="553998"/>
          </a:xfrm>
          <a:prstGeom prst="rect">
            <a:avLst/>
          </a:prstGeom>
          <a:noFill/>
        </p:spPr>
        <p:txBody>
          <a:bodyPr wrap="none" rtlCol="0">
            <a:spAutoFit/>
          </a:bodyPr>
          <a:lstStyle/>
          <a:p>
            <a:r>
              <a:rPr lang="en-GB" sz="3000" dirty="0" smtClean="0">
                <a:latin typeface="Comic Sans MS" panose="030F0702030302020204" pitchFamily="66" charset="0"/>
              </a:rPr>
              <a:t>All this information in available on the school website. </a:t>
            </a:r>
            <a:endParaRPr lang="en-GB" sz="3000" dirty="0">
              <a:latin typeface="Comic Sans MS" panose="030F0702030302020204" pitchFamily="66" charset="0"/>
            </a:endParaRPr>
          </a:p>
        </p:txBody>
      </p:sp>
    </p:spTree>
    <p:extLst>
      <p:ext uri="{BB962C8B-B14F-4D97-AF65-F5344CB8AC3E}">
        <p14:creationId xmlns:p14="http://schemas.microsoft.com/office/powerpoint/2010/main" val="217907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4275" y="1030778"/>
            <a:ext cx="10075027" cy="3785652"/>
          </a:xfrm>
          <a:prstGeom prst="rect">
            <a:avLst/>
          </a:prstGeom>
          <a:noFill/>
        </p:spPr>
        <p:txBody>
          <a:bodyPr wrap="square" rtlCol="0">
            <a:spAutoFit/>
          </a:bodyPr>
          <a:lstStyle/>
          <a:p>
            <a:r>
              <a:rPr lang="en-GB" sz="3000" b="1" u="sng" dirty="0" smtClean="0">
                <a:solidFill>
                  <a:srgbClr val="FF0000"/>
                </a:solidFill>
                <a:latin typeface="Comic Sans MS" panose="030F0702030302020204" pitchFamily="66" charset="0"/>
              </a:rPr>
              <a:t>Assessment:</a:t>
            </a:r>
            <a:endParaRPr lang="en-GB" sz="3000" dirty="0">
              <a:latin typeface="Comic Sans MS" panose="030F0702030302020204" pitchFamily="66" charset="0"/>
            </a:endParaRPr>
          </a:p>
          <a:p>
            <a:endParaRPr lang="en-GB" sz="3000" dirty="0" smtClean="0">
              <a:latin typeface="Comic Sans MS" panose="030F0702030302020204" pitchFamily="66" charset="0"/>
            </a:endParaRPr>
          </a:p>
          <a:p>
            <a:r>
              <a:rPr lang="en-GB" sz="3000" dirty="0" smtClean="0">
                <a:latin typeface="Comic Sans MS" panose="030F0702030302020204" pitchFamily="66" charset="0"/>
              </a:rPr>
              <a:t>Government Baseline Assessment: September 2023</a:t>
            </a:r>
          </a:p>
          <a:p>
            <a:endParaRPr lang="en-GB" sz="3000" dirty="0">
              <a:latin typeface="Comic Sans MS" panose="030F0702030302020204" pitchFamily="66" charset="0"/>
            </a:endParaRPr>
          </a:p>
          <a:p>
            <a:r>
              <a:rPr lang="en-GB" sz="3000" dirty="0" smtClean="0">
                <a:solidFill>
                  <a:srgbClr val="00B0F0"/>
                </a:solidFill>
                <a:latin typeface="Comic Sans MS" panose="030F0702030302020204" pitchFamily="66" charset="0"/>
              </a:rPr>
              <a:t>Ongoing observational assessments throughout the year on Tapestry.</a:t>
            </a:r>
          </a:p>
          <a:p>
            <a:endParaRPr lang="en-GB" sz="3000" dirty="0">
              <a:latin typeface="Comic Sans MS" panose="030F0702030302020204" pitchFamily="66" charset="0"/>
            </a:endParaRPr>
          </a:p>
          <a:p>
            <a:r>
              <a:rPr lang="en-GB" sz="3000" dirty="0" smtClean="0">
                <a:solidFill>
                  <a:srgbClr val="00B050"/>
                </a:solidFill>
                <a:latin typeface="Comic Sans MS" panose="030F0702030302020204" pitchFamily="66" charset="0"/>
              </a:rPr>
              <a:t>EYFS Profile: June 2024 (GLD) </a:t>
            </a:r>
            <a:endParaRPr lang="en-GB" sz="300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2030495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3"/>
          <p:cNvPicPr>
            <a:picLocks noGrp="1" noChangeAspect="1"/>
          </p:cNvPicPr>
          <p:nvPr>
            <p:ph idx="1"/>
          </p:nvPr>
        </p:nvPicPr>
        <p:blipFill rotWithShape="1">
          <a:blip r:embed="rId2"/>
          <a:srcRect l="38896" t="18794" r="24030" b="56370"/>
          <a:stretch/>
        </p:blipFill>
        <p:spPr>
          <a:xfrm>
            <a:off x="919893" y="260585"/>
            <a:ext cx="7076949" cy="1933977"/>
          </a:xfrm>
          <a:prstGeom prst="rect">
            <a:avLst/>
          </a:prstGeom>
        </p:spPr>
      </p:pic>
      <p:pic>
        <p:nvPicPr>
          <p:cNvPr id="5" name="Content Placeholder 15"/>
          <p:cNvPicPr>
            <a:picLocks noChangeAspect="1"/>
          </p:cNvPicPr>
          <p:nvPr/>
        </p:nvPicPr>
        <p:blipFill rotWithShape="1">
          <a:blip r:embed="rId3"/>
          <a:srcRect l="39003" t="18221" r="24031" b="34401"/>
          <a:stretch/>
        </p:blipFill>
        <p:spPr>
          <a:xfrm>
            <a:off x="3607723" y="2344191"/>
            <a:ext cx="6076605" cy="4380806"/>
          </a:xfrm>
          <a:prstGeom prst="rect">
            <a:avLst/>
          </a:prstGeom>
        </p:spPr>
      </p:pic>
    </p:spTree>
    <p:extLst>
      <p:ext uri="{BB962C8B-B14F-4D97-AF65-F5344CB8AC3E}">
        <p14:creationId xmlns:p14="http://schemas.microsoft.com/office/powerpoint/2010/main" val="1142658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9"/>
          <p:cNvPicPr>
            <a:picLocks noGrp="1" noChangeAspect="1"/>
          </p:cNvPicPr>
          <p:nvPr>
            <p:ph idx="1"/>
          </p:nvPr>
        </p:nvPicPr>
        <p:blipFill rotWithShape="1">
          <a:blip r:embed="rId2"/>
          <a:srcRect l="40186" t="19750" r="24138" b="34783"/>
          <a:stretch/>
        </p:blipFill>
        <p:spPr>
          <a:xfrm>
            <a:off x="4139737" y="308778"/>
            <a:ext cx="3798918" cy="2104267"/>
          </a:xfrm>
          <a:prstGeom prst="rect">
            <a:avLst/>
          </a:prstGeom>
        </p:spPr>
      </p:pic>
      <p:pic>
        <p:nvPicPr>
          <p:cNvPr id="6" name="Content Placeholder 21"/>
          <p:cNvPicPr>
            <a:picLocks noChangeAspect="1"/>
          </p:cNvPicPr>
          <p:nvPr/>
        </p:nvPicPr>
        <p:blipFill rotWithShape="1">
          <a:blip r:embed="rId3"/>
          <a:srcRect l="38681" t="19368" r="23708" b="34019"/>
          <a:stretch/>
        </p:blipFill>
        <p:spPr>
          <a:xfrm>
            <a:off x="2730730" y="2726573"/>
            <a:ext cx="7402485" cy="3847987"/>
          </a:xfrm>
          <a:prstGeom prst="rect">
            <a:avLst/>
          </a:prstGeom>
        </p:spPr>
      </p:pic>
    </p:spTree>
    <p:extLst>
      <p:ext uri="{BB962C8B-B14F-4D97-AF65-F5344CB8AC3E}">
        <p14:creationId xmlns:p14="http://schemas.microsoft.com/office/powerpoint/2010/main" val="4167636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3"/>
          <p:cNvPicPr>
            <a:picLocks noGrp="1" noChangeAspect="1"/>
          </p:cNvPicPr>
          <p:nvPr>
            <p:ph idx="1"/>
          </p:nvPr>
        </p:nvPicPr>
        <p:blipFill rotWithShape="1">
          <a:blip r:embed="rId2"/>
          <a:srcRect l="39433" t="20514" r="24461" b="38031"/>
          <a:stretch/>
        </p:blipFill>
        <p:spPr>
          <a:xfrm>
            <a:off x="2518754" y="232755"/>
            <a:ext cx="6675119" cy="2493119"/>
          </a:xfrm>
          <a:prstGeom prst="rect">
            <a:avLst/>
          </a:prstGeom>
        </p:spPr>
      </p:pic>
      <p:pic>
        <p:nvPicPr>
          <p:cNvPr id="5" name="Content Placeholder 25"/>
          <p:cNvPicPr>
            <a:picLocks noChangeAspect="1"/>
          </p:cNvPicPr>
          <p:nvPr/>
        </p:nvPicPr>
        <p:blipFill rotWithShape="1">
          <a:blip r:embed="rId3"/>
          <a:srcRect l="39541" t="20705" r="24030" b="34974"/>
          <a:stretch/>
        </p:blipFill>
        <p:spPr>
          <a:xfrm>
            <a:off x="3075707" y="2826326"/>
            <a:ext cx="5793971" cy="3965196"/>
          </a:xfrm>
          <a:prstGeom prst="rect">
            <a:avLst/>
          </a:prstGeom>
        </p:spPr>
      </p:pic>
    </p:spTree>
    <p:extLst>
      <p:ext uri="{BB962C8B-B14F-4D97-AF65-F5344CB8AC3E}">
        <p14:creationId xmlns:p14="http://schemas.microsoft.com/office/powerpoint/2010/main" val="751474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7"/>
          <p:cNvPicPr>
            <a:picLocks noGrp="1" noChangeAspect="1"/>
          </p:cNvPicPr>
          <p:nvPr>
            <p:ph idx="1"/>
          </p:nvPr>
        </p:nvPicPr>
        <p:blipFill rotWithShape="1">
          <a:blip r:embed="rId2"/>
          <a:srcRect l="39220" t="18986" r="26286" b="35738"/>
          <a:stretch/>
        </p:blipFill>
        <p:spPr>
          <a:xfrm>
            <a:off x="2751511" y="299258"/>
            <a:ext cx="5444837" cy="1970117"/>
          </a:xfrm>
          <a:prstGeom prst="rect">
            <a:avLst/>
          </a:prstGeom>
        </p:spPr>
      </p:pic>
      <p:pic>
        <p:nvPicPr>
          <p:cNvPr id="5" name="Content Placeholder 31"/>
          <p:cNvPicPr>
            <a:picLocks noChangeAspect="1"/>
          </p:cNvPicPr>
          <p:nvPr/>
        </p:nvPicPr>
        <p:blipFill rotWithShape="1">
          <a:blip r:embed="rId3"/>
          <a:srcRect l="39433" t="19941" r="24675" b="38413"/>
          <a:stretch/>
        </p:blipFill>
        <p:spPr>
          <a:xfrm>
            <a:off x="2751511" y="2543695"/>
            <a:ext cx="6314548" cy="4121470"/>
          </a:xfrm>
          <a:prstGeom prst="rect">
            <a:avLst/>
          </a:prstGeom>
        </p:spPr>
      </p:pic>
    </p:spTree>
    <p:extLst>
      <p:ext uri="{BB962C8B-B14F-4D97-AF65-F5344CB8AC3E}">
        <p14:creationId xmlns:p14="http://schemas.microsoft.com/office/powerpoint/2010/main" val="3305564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5356" t="27201" r="13284" b="23130"/>
          <a:stretch/>
        </p:blipFill>
        <p:spPr>
          <a:xfrm>
            <a:off x="598515" y="266007"/>
            <a:ext cx="10971875" cy="4995949"/>
          </a:xfrm>
          <a:prstGeom prst="rect">
            <a:avLst/>
          </a:prstGeom>
        </p:spPr>
      </p:pic>
    </p:spTree>
    <p:extLst>
      <p:ext uri="{BB962C8B-B14F-4D97-AF65-F5344CB8AC3E}">
        <p14:creationId xmlns:p14="http://schemas.microsoft.com/office/powerpoint/2010/main" val="1010972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3"/>
          <p:cNvPicPr>
            <a:picLocks noGrp="1" noChangeAspect="1"/>
          </p:cNvPicPr>
          <p:nvPr>
            <p:ph idx="1"/>
          </p:nvPr>
        </p:nvPicPr>
        <p:blipFill rotWithShape="1">
          <a:blip r:embed="rId2"/>
          <a:srcRect l="39755" t="15929" r="24675" b="36884"/>
          <a:stretch/>
        </p:blipFill>
        <p:spPr>
          <a:xfrm>
            <a:off x="2186248" y="66505"/>
            <a:ext cx="6101541" cy="2468878"/>
          </a:xfrm>
          <a:prstGeom prst="rect">
            <a:avLst/>
          </a:prstGeom>
        </p:spPr>
      </p:pic>
      <p:pic>
        <p:nvPicPr>
          <p:cNvPr id="6" name="Content Placeholder 35"/>
          <p:cNvPicPr>
            <a:picLocks noChangeAspect="1"/>
          </p:cNvPicPr>
          <p:nvPr/>
        </p:nvPicPr>
        <p:blipFill rotWithShape="1">
          <a:blip r:embed="rId3"/>
          <a:srcRect l="39111" t="19750" r="23494" b="35356"/>
          <a:stretch/>
        </p:blipFill>
        <p:spPr>
          <a:xfrm>
            <a:off x="2460567" y="2718262"/>
            <a:ext cx="5827222" cy="3935050"/>
          </a:xfrm>
          <a:prstGeom prst="rect">
            <a:avLst/>
          </a:prstGeom>
        </p:spPr>
      </p:pic>
    </p:spTree>
    <p:extLst>
      <p:ext uri="{BB962C8B-B14F-4D97-AF65-F5344CB8AC3E}">
        <p14:creationId xmlns:p14="http://schemas.microsoft.com/office/powerpoint/2010/main" val="2234200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7"/>
          <p:cNvPicPr>
            <a:picLocks noGrp="1" noChangeAspect="1"/>
          </p:cNvPicPr>
          <p:nvPr>
            <p:ph idx="1"/>
          </p:nvPr>
        </p:nvPicPr>
        <p:blipFill rotWithShape="1">
          <a:blip r:embed="rId2"/>
          <a:srcRect l="38143" t="19176" r="24031" b="35356"/>
          <a:stretch/>
        </p:blipFill>
        <p:spPr>
          <a:xfrm>
            <a:off x="1521228" y="432262"/>
            <a:ext cx="8720052" cy="5895942"/>
          </a:xfrm>
          <a:prstGeom prst="rect">
            <a:avLst/>
          </a:prstGeom>
        </p:spPr>
      </p:pic>
    </p:spTree>
    <p:extLst>
      <p:ext uri="{BB962C8B-B14F-4D97-AF65-F5344CB8AC3E}">
        <p14:creationId xmlns:p14="http://schemas.microsoft.com/office/powerpoint/2010/main" val="1004307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012520" y="600887"/>
            <a:ext cx="3111749" cy="553998"/>
          </a:xfrm>
          <a:prstGeom prst="rect">
            <a:avLst/>
          </a:prstGeom>
        </p:spPr>
        <p:txBody>
          <a:bodyPr wrap="none">
            <a:spAutoFit/>
          </a:bodyPr>
          <a:lstStyle/>
          <a:p>
            <a:r>
              <a:rPr lang="en-GB" sz="3000" b="1" dirty="0">
                <a:solidFill>
                  <a:srgbClr val="7D5F45"/>
                </a:solidFill>
                <a:latin typeface="Comic Sans MS" panose="030F0702030302020204" pitchFamily="66" charset="0"/>
              </a:rPr>
              <a:t>A bit about me!</a:t>
            </a:r>
            <a:endParaRPr lang="en-GB" sz="3000" dirty="0">
              <a:latin typeface="Comic Sans MS" panose="030F0702030302020204" pitchFamily="66" charset="0"/>
            </a:endParaRPr>
          </a:p>
        </p:txBody>
      </p:sp>
      <p:sp>
        <p:nvSpPr>
          <p:cNvPr id="11" name="Rectangle 10"/>
          <p:cNvSpPr/>
          <p:nvPr/>
        </p:nvSpPr>
        <p:spPr>
          <a:xfrm>
            <a:off x="872836" y="1384757"/>
            <a:ext cx="10532225" cy="861774"/>
          </a:xfrm>
          <a:prstGeom prst="rect">
            <a:avLst/>
          </a:prstGeom>
        </p:spPr>
        <p:txBody>
          <a:bodyPr wrap="square">
            <a:spAutoFit/>
          </a:bodyPr>
          <a:lstStyle/>
          <a:p>
            <a:r>
              <a:rPr lang="en-GB" sz="2500" b="0" i="0" u="none" strike="noStrike" dirty="0" smtClean="0">
                <a:solidFill>
                  <a:srgbClr val="7D5F45"/>
                </a:solidFill>
                <a:effectLst/>
                <a:latin typeface="Comic Sans MS" panose="030F0702030302020204" pitchFamily="66" charset="0"/>
              </a:rPr>
              <a:t>As your child’s class teacher, we will be spending a lot of time together over the next year, so here is a little bit about me!</a:t>
            </a:r>
            <a:endParaRPr lang="en-GB" sz="2500" dirty="0">
              <a:latin typeface="Comic Sans MS" panose="030F0702030302020204" pitchFamily="66" charset="0"/>
            </a:endParaRPr>
          </a:p>
        </p:txBody>
      </p:sp>
      <p:pic>
        <p:nvPicPr>
          <p:cNvPr id="13" name="Picture 2" descr="Image preview"/>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72836" y="2598708"/>
            <a:ext cx="2252435" cy="3003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pr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9623" y="2598708"/>
            <a:ext cx="1841573" cy="24554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pr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5776" y="2465704"/>
            <a:ext cx="1617211" cy="21478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318675" y="5428210"/>
            <a:ext cx="8659743" cy="1246495"/>
          </a:xfrm>
          <a:prstGeom prst="rect">
            <a:avLst/>
          </a:prstGeom>
          <a:noFill/>
        </p:spPr>
        <p:txBody>
          <a:bodyPr wrap="none" rtlCol="0">
            <a:spAutoFit/>
          </a:bodyPr>
          <a:lstStyle/>
          <a:p>
            <a:r>
              <a:rPr lang="en-GB" sz="2500" dirty="0" smtClean="0">
                <a:solidFill>
                  <a:srgbClr val="FF0000"/>
                </a:solidFill>
                <a:latin typeface="Comic Sans MS" panose="030F0702030302020204" pitchFamily="66" charset="0"/>
              </a:rPr>
              <a:t>I live in Borehamwood.</a:t>
            </a:r>
          </a:p>
          <a:p>
            <a:r>
              <a:rPr lang="en-GB" sz="2500" dirty="0" smtClean="0">
                <a:latin typeface="Comic Sans MS" panose="030F0702030302020204" pitchFamily="66" charset="0"/>
              </a:rPr>
              <a:t>I have 2 daughters Sarah who is 18 and off to university</a:t>
            </a:r>
          </a:p>
          <a:p>
            <a:r>
              <a:rPr lang="en-GB" sz="2500" dirty="0">
                <a:latin typeface="Comic Sans MS" panose="030F0702030302020204" pitchFamily="66" charset="0"/>
              </a:rPr>
              <a:t>a</a:t>
            </a:r>
            <a:r>
              <a:rPr lang="en-GB" sz="2500" dirty="0" smtClean="0">
                <a:latin typeface="Comic Sans MS" panose="030F0702030302020204" pitchFamily="66" charset="0"/>
              </a:rPr>
              <a:t>nd Jessica who is 12 and in Year 8.</a:t>
            </a:r>
            <a:endParaRPr lang="en-GB" sz="2500" dirty="0">
              <a:latin typeface="Comic Sans MS" panose="030F0702030302020204" pitchFamily="66" charset="0"/>
            </a:endParaRPr>
          </a:p>
        </p:txBody>
      </p:sp>
      <p:sp>
        <p:nvSpPr>
          <p:cNvPr id="15" name="TextBox 14"/>
          <p:cNvSpPr txBox="1"/>
          <p:nvPr/>
        </p:nvSpPr>
        <p:spPr>
          <a:xfrm>
            <a:off x="1388225" y="5865332"/>
            <a:ext cx="761812" cy="369332"/>
          </a:xfrm>
          <a:prstGeom prst="rect">
            <a:avLst/>
          </a:prstGeom>
          <a:noFill/>
        </p:spPr>
        <p:txBody>
          <a:bodyPr wrap="none" rtlCol="0">
            <a:spAutoFit/>
          </a:bodyPr>
          <a:lstStyle/>
          <a:p>
            <a:r>
              <a:rPr lang="en-GB" dirty="0" smtClean="0"/>
              <a:t>Sarah </a:t>
            </a:r>
            <a:endParaRPr lang="en-GB" dirty="0"/>
          </a:p>
        </p:txBody>
      </p:sp>
      <p:sp>
        <p:nvSpPr>
          <p:cNvPr id="17" name="TextBox 16"/>
          <p:cNvSpPr txBox="1"/>
          <p:nvPr/>
        </p:nvSpPr>
        <p:spPr>
          <a:xfrm>
            <a:off x="9834696" y="4995949"/>
            <a:ext cx="865622" cy="369332"/>
          </a:xfrm>
          <a:prstGeom prst="rect">
            <a:avLst/>
          </a:prstGeom>
          <a:noFill/>
        </p:spPr>
        <p:txBody>
          <a:bodyPr wrap="none" rtlCol="0">
            <a:spAutoFit/>
          </a:bodyPr>
          <a:lstStyle/>
          <a:p>
            <a:r>
              <a:rPr lang="en-GB" dirty="0" smtClean="0"/>
              <a:t>Jessica </a:t>
            </a:r>
            <a:endParaRPr lang="en-GB" dirty="0"/>
          </a:p>
        </p:txBody>
      </p:sp>
    </p:spTree>
    <p:extLst>
      <p:ext uri="{BB962C8B-B14F-4D97-AF65-F5344CB8AC3E}">
        <p14:creationId xmlns:p14="http://schemas.microsoft.com/office/powerpoint/2010/main" val="1299008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9"/>
          <p:cNvPicPr>
            <a:picLocks noGrp="1" noChangeAspect="1"/>
          </p:cNvPicPr>
          <p:nvPr>
            <p:ph idx="1"/>
          </p:nvPr>
        </p:nvPicPr>
        <p:blipFill rotWithShape="1">
          <a:blip r:embed="rId2"/>
          <a:srcRect l="39111" t="19368" r="23708" b="40896"/>
          <a:stretch/>
        </p:blipFill>
        <p:spPr>
          <a:xfrm>
            <a:off x="1014153" y="241067"/>
            <a:ext cx="10183091" cy="6121631"/>
          </a:xfrm>
          <a:prstGeom prst="rect">
            <a:avLst/>
          </a:prstGeom>
        </p:spPr>
      </p:pic>
    </p:spTree>
    <p:extLst>
      <p:ext uri="{BB962C8B-B14F-4D97-AF65-F5344CB8AC3E}">
        <p14:creationId xmlns:p14="http://schemas.microsoft.com/office/powerpoint/2010/main" val="2076373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460375" y="465138"/>
            <a:ext cx="10490372" cy="1246495"/>
          </a:xfrm>
          <a:prstGeom prst="rect">
            <a:avLst/>
          </a:prstGeom>
          <a:noFill/>
        </p:spPr>
        <p:txBody>
          <a:bodyPr wrap="none" rtlCol="0">
            <a:spAutoFit/>
          </a:bodyPr>
          <a:lstStyle/>
          <a:p>
            <a:r>
              <a:rPr lang="en-GB" sz="2500" dirty="0" smtClean="0">
                <a:solidFill>
                  <a:srgbClr val="FF0000"/>
                </a:solidFill>
                <a:latin typeface="Comic Sans MS" panose="030F0702030302020204" pitchFamily="66" charset="0"/>
              </a:rPr>
              <a:t>We also have a lesson on R.E each week.</a:t>
            </a:r>
          </a:p>
          <a:p>
            <a:endParaRPr lang="en-GB" sz="2500" dirty="0">
              <a:latin typeface="Comic Sans MS" panose="030F0702030302020204" pitchFamily="66" charset="0"/>
            </a:endParaRPr>
          </a:p>
          <a:p>
            <a:r>
              <a:rPr lang="en-GB" sz="2500" dirty="0" smtClean="0">
                <a:latin typeface="Comic Sans MS" panose="030F0702030302020204" pitchFamily="66" charset="0"/>
              </a:rPr>
              <a:t>We follow a scheme of work and the topics change every few weeks. </a:t>
            </a:r>
            <a:endParaRPr lang="en-GB" sz="2500" dirty="0">
              <a:latin typeface="Comic Sans MS" panose="030F0702030302020204" pitchFamily="66" charset="0"/>
            </a:endParaRPr>
          </a:p>
        </p:txBody>
      </p:sp>
      <p:pic>
        <p:nvPicPr>
          <p:cNvPr id="3074" name="Picture 2" descr="Roman Catholicism - Kids | Britannica Kids | Homework Hel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481" y="2572802"/>
            <a:ext cx="3239333" cy="2020166"/>
          </a:xfrm>
          <a:prstGeom prst="rect">
            <a:avLst/>
          </a:prstGeom>
          <a:noFill/>
          <a:extLst>
            <a:ext uri="{909E8E84-426E-40DD-AFC4-6F175D3DCCD1}">
              <a14:hiddenFill xmlns:a14="http://schemas.microsoft.com/office/drawing/2010/main">
                <a:solidFill>
                  <a:srgbClr val="FFFFFF"/>
                </a:solidFill>
              </a14:hiddenFill>
            </a:ext>
          </a:extLst>
        </p:spPr>
      </p:pic>
      <p:sp>
        <p:nvSpPr>
          <p:cNvPr id="43" name="AutoShape 4" descr="Vatican Census: The Catholic Church is growing everywhere — except Europe |  America Magaz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AutoShape 6" descr="Vatican Census: The Catholic Church is growing everywhere — except Europe |  America Magazi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0" name="Picture 8" descr="Our Catholic Faith – Archdiocese of Philadelph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052" y="2572802"/>
            <a:ext cx="2318115" cy="279515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heology | Trinity Catholic High School"/>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31981" y="4821995"/>
            <a:ext cx="4753665" cy="154494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ho Was The Catholic Church's First Pope? - FirstCurios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261" y="2572802"/>
            <a:ext cx="2113800" cy="158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367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rotWithShape="1">
          <a:blip r:embed="rId2"/>
          <a:srcRect l="39003" t="19941" r="23923" b="34018"/>
          <a:stretch/>
        </p:blipFill>
        <p:spPr>
          <a:xfrm>
            <a:off x="1396537" y="232755"/>
            <a:ext cx="8819805" cy="6161083"/>
          </a:xfrm>
          <a:prstGeom prst="rect">
            <a:avLst/>
          </a:prstGeom>
        </p:spPr>
      </p:pic>
    </p:spTree>
    <p:extLst>
      <p:ext uri="{BB962C8B-B14F-4D97-AF65-F5344CB8AC3E}">
        <p14:creationId xmlns:p14="http://schemas.microsoft.com/office/powerpoint/2010/main" val="4154520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p:cNvPicPr>
            <a:picLocks noGrp="1" noChangeAspect="1"/>
          </p:cNvPicPr>
          <p:nvPr>
            <p:ph idx="1"/>
          </p:nvPr>
        </p:nvPicPr>
        <p:blipFill rotWithShape="1">
          <a:blip r:embed="rId2"/>
          <a:srcRect l="26000" t="25100" r="13823" b="17207"/>
          <a:stretch/>
        </p:blipFill>
        <p:spPr>
          <a:xfrm>
            <a:off x="390697" y="241068"/>
            <a:ext cx="10790028" cy="5818909"/>
          </a:xfrm>
          <a:prstGeom prst="rect">
            <a:avLst/>
          </a:prstGeom>
        </p:spPr>
      </p:pic>
    </p:spTree>
    <p:extLst>
      <p:ext uri="{BB962C8B-B14F-4D97-AF65-F5344CB8AC3E}">
        <p14:creationId xmlns:p14="http://schemas.microsoft.com/office/powerpoint/2010/main" val="734571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p:cNvPicPr>
            <a:picLocks noGrp="1" noChangeAspect="1"/>
          </p:cNvPicPr>
          <p:nvPr>
            <p:ph idx="1"/>
          </p:nvPr>
        </p:nvPicPr>
        <p:blipFill rotWithShape="1">
          <a:blip r:embed="rId2"/>
          <a:srcRect l="26108" t="24717" r="12962" b="30576"/>
          <a:stretch/>
        </p:blipFill>
        <p:spPr>
          <a:xfrm>
            <a:off x="773084" y="349134"/>
            <a:ext cx="8720052" cy="3599039"/>
          </a:xfrm>
          <a:prstGeom prst="rect">
            <a:avLst/>
          </a:prstGeom>
        </p:spPr>
      </p:pic>
      <p:sp>
        <p:nvSpPr>
          <p:cNvPr id="5" name="TextBox 4"/>
          <p:cNvSpPr txBox="1"/>
          <p:nvPr/>
        </p:nvSpPr>
        <p:spPr>
          <a:xfrm>
            <a:off x="399010" y="4200082"/>
            <a:ext cx="11147368" cy="1938992"/>
          </a:xfrm>
          <a:prstGeom prst="rect">
            <a:avLst/>
          </a:prstGeom>
          <a:noFill/>
        </p:spPr>
        <p:txBody>
          <a:bodyPr wrap="square" rtlCol="0">
            <a:spAutoFit/>
          </a:bodyPr>
          <a:lstStyle/>
          <a:p>
            <a:r>
              <a:rPr lang="en-GB" sz="2000" b="1" u="sng" dirty="0" smtClean="0">
                <a:solidFill>
                  <a:srgbClr val="FF0000"/>
                </a:solidFill>
                <a:latin typeface="Comic Sans MS" panose="030F0702030302020204" pitchFamily="66" charset="0"/>
              </a:rPr>
              <a:t>Other future dates this term:</a:t>
            </a:r>
          </a:p>
          <a:p>
            <a:endParaRPr lang="en-GB" sz="2000" dirty="0" smtClean="0">
              <a:solidFill>
                <a:srgbClr val="FF0000"/>
              </a:solidFill>
              <a:latin typeface="Comic Sans MS" panose="030F0702030302020204" pitchFamily="66" charset="0"/>
            </a:endParaRPr>
          </a:p>
          <a:p>
            <a:r>
              <a:rPr lang="en-GB" sz="2000" dirty="0" smtClean="0">
                <a:solidFill>
                  <a:srgbClr val="FF0000"/>
                </a:solidFill>
                <a:latin typeface="Comic Sans MS" panose="030F0702030302020204" pitchFamily="66" charset="0"/>
              </a:rPr>
              <a:t>There is a Reception Welcome Assembly Wednesday 27</a:t>
            </a:r>
            <a:r>
              <a:rPr lang="en-GB" sz="2000" baseline="30000" dirty="0" smtClean="0">
                <a:solidFill>
                  <a:srgbClr val="FF0000"/>
                </a:solidFill>
                <a:latin typeface="Comic Sans MS" panose="030F0702030302020204" pitchFamily="66" charset="0"/>
              </a:rPr>
              <a:t>th</a:t>
            </a:r>
            <a:r>
              <a:rPr lang="en-GB" sz="2000" dirty="0" smtClean="0">
                <a:solidFill>
                  <a:srgbClr val="FF0000"/>
                </a:solidFill>
                <a:latin typeface="Comic Sans MS" panose="030F0702030302020204" pitchFamily="66" charset="0"/>
              </a:rPr>
              <a:t> September with our Year 6 buddies.</a:t>
            </a:r>
          </a:p>
          <a:p>
            <a:endParaRPr lang="en-GB" sz="2000" dirty="0" smtClean="0">
              <a:solidFill>
                <a:srgbClr val="FF0000"/>
              </a:solidFill>
              <a:latin typeface="Comic Sans MS" panose="030F0702030302020204" pitchFamily="66" charset="0"/>
            </a:endParaRPr>
          </a:p>
          <a:p>
            <a:r>
              <a:rPr lang="en-GB" sz="2000" dirty="0" smtClean="0">
                <a:solidFill>
                  <a:srgbClr val="FF0000"/>
                </a:solidFill>
                <a:latin typeface="Comic Sans MS" panose="030F0702030302020204" pitchFamily="66" charset="0"/>
              </a:rPr>
              <a:t>Parents Evening will be in November. </a:t>
            </a:r>
            <a:endParaRPr lang="en-GB"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391015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Tiger who came to Tea. </a:t>
            </a:r>
            <a:endParaRPr lang="en-GB" dirty="0"/>
          </a:p>
        </p:txBody>
      </p:sp>
      <p:pic>
        <p:nvPicPr>
          <p:cNvPr id="5122" name="Picture 2" descr="🐯 The Tiger Who Came To Tea - Kids Book Read aloud - YouTub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81235" y="1476491"/>
            <a:ext cx="3508073" cy="19732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ini Tiger Who Came to Tea soft toy and book set - Books &amp; Piec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5633" y="1379877"/>
            <a:ext cx="2380716" cy="23807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8146" y="4410294"/>
            <a:ext cx="10397333" cy="923330"/>
          </a:xfrm>
          <a:prstGeom prst="rect">
            <a:avLst/>
          </a:prstGeom>
          <a:noFill/>
        </p:spPr>
        <p:txBody>
          <a:bodyPr wrap="none" rtlCol="0">
            <a:spAutoFit/>
          </a:bodyPr>
          <a:lstStyle/>
          <a:p>
            <a:r>
              <a:rPr lang="en-GB" dirty="0" smtClean="0"/>
              <a:t>Every Friday one child in the class will bring home a tiger so that they can have tea together for the weekend.</a:t>
            </a:r>
          </a:p>
          <a:p>
            <a:endParaRPr lang="en-GB" dirty="0"/>
          </a:p>
          <a:p>
            <a:r>
              <a:rPr lang="en-GB" dirty="0" smtClean="0"/>
              <a:t>Please upload photos to Tapestry and your child can talk about their weekend with the tiger in school. </a:t>
            </a:r>
            <a:endParaRPr lang="en-GB" dirty="0"/>
          </a:p>
        </p:txBody>
      </p:sp>
    </p:spTree>
    <p:extLst>
      <p:ext uri="{BB962C8B-B14F-4D97-AF65-F5344CB8AC3E}">
        <p14:creationId xmlns:p14="http://schemas.microsoft.com/office/powerpoint/2010/main" val="4195174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Reward chart.</a:t>
            </a:r>
            <a:endParaRPr lang="en-GB" dirty="0"/>
          </a:p>
        </p:txBody>
      </p:sp>
      <p:sp>
        <p:nvSpPr>
          <p:cNvPr id="3" name="Content Placeholder 2"/>
          <p:cNvSpPr>
            <a:spLocks noGrp="1"/>
          </p:cNvSpPr>
          <p:nvPr>
            <p:ph idx="1"/>
          </p:nvPr>
        </p:nvSpPr>
        <p:spPr/>
        <p:txBody>
          <a:bodyPr/>
          <a:lstStyle/>
          <a:p>
            <a:pPr marL="0" indent="0">
              <a:buNone/>
            </a:pPr>
            <a:r>
              <a:rPr lang="en-GB" dirty="0" smtClean="0"/>
              <a:t>Every morning children start on the rainbow then they can move their </a:t>
            </a:r>
          </a:p>
          <a:p>
            <a:pPr marL="0" indent="0">
              <a:buNone/>
            </a:pPr>
            <a:r>
              <a:rPr lang="en-GB" dirty="0"/>
              <a:t>n</a:t>
            </a:r>
            <a:r>
              <a:rPr lang="en-GB" dirty="0" smtClean="0"/>
              <a:t>ame up onto sunny/cloudy and then if they move their name up to sunshine. When they have 10 sun shines they get a prize from my special box. </a:t>
            </a:r>
            <a:endParaRPr lang="en-GB" dirty="0"/>
          </a:p>
        </p:txBody>
      </p:sp>
    </p:spTree>
    <p:extLst>
      <p:ext uri="{BB962C8B-B14F-4D97-AF65-F5344CB8AC3E}">
        <p14:creationId xmlns:p14="http://schemas.microsoft.com/office/powerpoint/2010/main" val="86702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88720" y="1072342"/>
            <a:ext cx="10564239" cy="1200329"/>
          </a:xfrm>
          <a:prstGeom prst="rect">
            <a:avLst/>
          </a:prstGeom>
          <a:noFill/>
        </p:spPr>
        <p:txBody>
          <a:bodyPr wrap="none" rtlCol="0">
            <a:spAutoFit/>
          </a:bodyPr>
          <a:lstStyle/>
          <a:p>
            <a:r>
              <a:rPr lang="en-GB" dirty="0" smtClean="0"/>
              <a:t>We do have a range of children with differing needs in our class. Obviously each child is unique and different</a:t>
            </a:r>
          </a:p>
          <a:p>
            <a:r>
              <a:rPr lang="en-GB" dirty="0"/>
              <a:t>a</a:t>
            </a:r>
            <a:r>
              <a:rPr lang="en-GB" dirty="0" smtClean="0"/>
              <a:t>nd some children find things harder than others, for example, sharing toys, sitting still on the carpet.</a:t>
            </a:r>
          </a:p>
          <a:p>
            <a:endParaRPr lang="en-GB" dirty="0"/>
          </a:p>
          <a:p>
            <a:r>
              <a:rPr lang="en-GB" dirty="0" smtClean="0"/>
              <a:t>Please show respect and understanding and help us to celebrate the differences we all have. </a:t>
            </a:r>
            <a:endParaRPr lang="en-GB" dirty="0"/>
          </a:p>
        </p:txBody>
      </p:sp>
      <p:pic>
        <p:nvPicPr>
          <p:cNvPr id="1026" name="Picture 2" descr="𝐈𝐧𝐬𝐩𝐢𝐫𝐚𝐭𝐢𝐨𝐧𝐚𝐥 𝐐𝐮𝐨𝐭𝐞𝐬 on X: &quot;Accept And Respect We Are All  Different.#Quotes http://t.co/njmsJvBksS&quot; / 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720" y="3154681"/>
            <a:ext cx="3626716" cy="27200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ald Dahl Quote Print / We're All Different / - Etsy U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0943" y="2606992"/>
            <a:ext cx="3768032" cy="376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081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5786" t="25099" r="12962" b="22556"/>
          <a:stretch/>
        </p:blipFill>
        <p:spPr>
          <a:xfrm>
            <a:off x="756457" y="191193"/>
            <a:ext cx="10565959" cy="5918662"/>
          </a:xfrm>
          <a:prstGeom prst="rect">
            <a:avLst/>
          </a:prstGeom>
        </p:spPr>
      </p:pic>
    </p:spTree>
    <p:extLst>
      <p:ext uri="{BB962C8B-B14F-4D97-AF65-F5344CB8AC3E}">
        <p14:creationId xmlns:p14="http://schemas.microsoft.com/office/powerpoint/2010/main" val="2783945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5169" y="361911"/>
            <a:ext cx="11732699" cy="4247317"/>
          </a:xfrm>
          <a:prstGeom prst="rect">
            <a:avLst/>
          </a:prstGeom>
          <a:noFill/>
        </p:spPr>
        <p:txBody>
          <a:bodyPr wrap="none" rtlCol="0">
            <a:spAutoFit/>
          </a:bodyPr>
          <a:lstStyle/>
          <a:p>
            <a:r>
              <a:rPr lang="en-GB" sz="3000" dirty="0" smtClean="0">
                <a:latin typeface="Comic Sans MS" panose="030F0702030302020204" pitchFamily="66" charset="0"/>
              </a:rPr>
              <a:t>Although I am new to St </a:t>
            </a:r>
            <a:r>
              <a:rPr lang="en-GB" sz="3000" dirty="0" err="1" smtClean="0">
                <a:latin typeface="Comic Sans MS" panose="030F0702030302020204" pitchFamily="66" charset="0"/>
              </a:rPr>
              <a:t>Bernadettes</a:t>
            </a:r>
            <a:r>
              <a:rPr lang="en-GB" sz="3000" dirty="0" smtClean="0">
                <a:latin typeface="Comic Sans MS" panose="030F0702030302020204" pitchFamily="66" charset="0"/>
              </a:rPr>
              <a:t>, I have been teaching </a:t>
            </a:r>
          </a:p>
          <a:p>
            <a:r>
              <a:rPr lang="en-GB" sz="3000" dirty="0" smtClean="0">
                <a:latin typeface="Comic Sans MS" panose="030F0702030302020204" pitchFamily="66" charset="0"/>
              </a:rPr>
              <a:t>for 24 years! </a:t>
            </a:r>
          </a:p>
          <a:p>
            <a:endParaRPr lang="en-GB" sz="3000" dirty="0">
              <a:latin typeface="Comic Sans MS" panose="030F0702030302020204" pitchFamily="66" charset="0"/>
            </a:endParaRPr>
          </a:p>
          <a:p>
            <a:r>
              <a:rPr lang="en-GB" sz="3000" dirty="0" smtClean="0">
                <a:solidFill>
                  <a:srgbClr val="00B050"/>
                </a:solidFill>
                <a:latin typeface="Comic Sans MS" panose="030F0702030302020204" pitchFamily="66" charset="0"/>
              </a:rPr>
              <a:t>I have worked in 2 different Catholic primary schools in the </a:t>
            </a:r>
          </a:p>
          <a:p>
            <a:r>
              <a:rPr lang="en-GB" sz="3000" dirty="0" smtClean="0">
                <a:solidFill>
                  <a:srgbClr val="00B050"/>
                </a:solidFill>
                <a:latin typeface="Comic Sans MS" panose="030F0702030302020204" pitchFamily="66" charset="0"/>
              </a:rPr>
              <a:t>London Borough of Haringey and was in my last school for </a:t>
            </a:r>
            <a:r>
              <a:rPr lang="en-GB" sz="3000" dirty="0" smtClean="0">
                <a:solidFill>
                  <a:srgbClr val="FF0000"/>
                </a:solidFill>
                <a:latin typeface="Comic Sans MS" panose="030F0702030302020204" pitchFamily="66" charset="0"/>
              </a:rPr>
              <a:t>19</a:t>
            </a:r>
          </a:p>
          <a:p>
            <a:r>
              <a:rPr lang="en-GB" sz="3000" dirty="0" smtClean="0">
                <a:solidFill>
                  <a:srgbClr val="00B050"/>
                </a:solidFill>
                <a:latin typeface="Comic Sans MS" panose="030F0702030302020204" pitchFamily="66" charset="0"/>
              </a:rPr>
              <a:t>years! My daughters attended the school too. </a:t>
            </a:r>
          </a:p>
          <a:p>
            <a:endParaRPr lang="en-GB" sz="3000" dirty="0">
              <a:latin typeface="Comic Sans MS" panose="030F0702030302020204" pitchFamily="66" charset="0"/>
            </a:endParaRPr>
          </a:p>
          <a:p>
            <a:r>
              <a:rPr lang="en-GB" sz="3000" dirty="0" smtClean="0">
                <a:solidFill>
                  <a:srgbClr val="0070C0"/>
                </a:solidFill>
                <a:latin typeface="Comic Sans MS" panose="030F0702030302020204" pitchFamily="66" charset="0"/>
              </a:rPr>
              <a:t>I have worked in various year groups, from Reception to Year 3. </a:t>
            </a:r>
          </a:p>
          <a:p>
            <a:r>
              <a:rPr lang="en-GB" sz="3000" dirty="0" smtClean="0">
                <a:solidFill>
                  <a:srgbClr val="0070C0"/>
                </a:solidFill>
                <a:latin typeface="Comic Sans MS" panose="030F0702030302020204" pitchFamily="66" charset="0"/>
              </a:rPr>
              <a:t>But the majority of my career has been in Early Years. </a:t>
            </a:r>
            <a:endParaRPr lang="en-GB" sz="3000" dirty="0">
              <a:solidFill>
                <a:srgbClr val="0070C0"/>
              </a:solidFill>
              <a:latin typeface="Comic Sans MS" panose="030F0702030302020204" pitchFamily="66" charset="0"/>
            </a:endParaRPr>
          </a:p>
        </p:txBody>
      </p:sp>
      <p:pic>
        <p:nvPicPr>
          <p:cNvPr id="2056" name="Picture 8" descr="London Borough of Haringey - UKDE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642" y="4917732"/>
            <a:ext cx="3603687" cy="14068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lh3.googleusercontent.com/ElfrFBWWxhO3qnp20vc9zNO9nUnM54jNtedLmS2yU4IVo-zcMBucYwoqlkHwF3QlWaOfPZ76B5wvQaX2Jk-qzk4VguZ30UzbeviCAr2td2XNU-7-31zhJqhp9uxuDYJ3Xd3z3rhw9i5TN4NFyB8tcg0y=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975" y="4733033"/>
            <a:ext cx="1690158" cy="159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368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0350" y="679951"/>
            <a:ext cx="7825663" cy="1261884"/>
          </a:xfrm>
          <a:prstGeom prst="rect">
            <a:avLst/>
          </a:prstGeom>
          <a:noFill/>
        </p:spPr>
        <p:txBody>
          <a:bodyPr wrap="square" rtlCol="0">
            <a:spAutoFit/>
          </a:bodyPr>
          <a:lstStyle/>
          <a:p>
            <a:r>
              <a:rPr lang="en-GB" sz="4000" b="1" u="sng" dirty="0" smtClean="0">
                <a:solidFill>
                  <a:srgbClr val="00B0F0"/>
                </a:solidFill>
                <a:latin typeface="Comic Sans MS" panose="030F0702030302020204" pitchFamily="66" charset="0"/>
              </a:rPr>
              <a:t>Staff working in Reception</a:t>
            </a:r>
          </a:p>
          <a:p>
            <a:endParaRPr lang="en-GB" dirty="0"/>
          </a:p>
          <a:p>
            <a:endParaRPr lang="en-GB" dirty="0"/>
          </a:p>
        </p:txBody>
      </p:sp>
      <p:pic>
        <p:nvPicPr>
          <p:cNvPr id="7" name="Content Placeholder 5"/>
          <p:cNvPicPr>
            <a:picLocks noChangeAspect="1"/>
          </p:cNvPicPr>
          <p:nvPr/>
        </p:nvPicPr>
        <p:blipFill rotWithShape="1">
          <a:blip r:embed="rId2"/>
          <a:srcRect l="23530" t="39618" r="8341" b="36694"/>
          <a:stretch/>
        </p:blipFill>
        <p:spPr>
          <a:xfrm>
            <a:off x="-556954" y="1584386"/>
            <a:ext cx="9401696" cy="1838817"/>
          </a:xfrm>
          <a:prstGeom prst="rect">
            <a:avLst/>
          </a:prstGeom>
        </p:spPr>
      </p:pic>
      <p:sp>
        <p:nvSpPr>
          <p:cNvPr id="8" name="TextBox 7"/>
          <p:cNvSpPr txBox="1"/>
          <p:nvPr/>
        </p:nvSpPr>
        <p:spPr>
          <a:xfrm>
            <a:off x="1617594" y="3790604"/>
            <a:ext cx="9886040" cy="1754326"/>
          </a:xfrm>
          <a:prstGeom prst="rect">
            <a:avLst/>
          </a:prstGeom>
          <a:noFill/>
        </p:spPr>
        <p:txBody>
          <a:bodyPr wrap="none" rtlCol="0">
            <a:spAutoFit/>
          </a:bodyPr>
          <a:lstStyle/>
          <a:p>
            <a:r>
              <a:rPr lang="en-GB" b="1" u="sng" dirty="0" smtClean="0">
                <a:latin typeface="Comic Sans MS" panose="030F0702030302020204" pitchFamily="66" charset="0"/>
              </a:rPr>
              <a:t>PPA Cover – Ms Merrell</a:t>
            </a:r>
          </a:p>
          <a:p>
            <a:endParaRPr lang="en-GB" dirty="0">
              <a:latin typeface="Comic Sans MS" panose="030F0702030302020204" pitchFamily="66" charset="0"/>
            </a:endParaRPr>
          </a:p>
          <a:p>
            <a:r>
              <a:rPr lang="en-GB" dirty="0" smtClean="0">
                <a:latin typeface="Comic Sans MS" panose="030F0702030302020204" pitchFamily="66" charset="0"/>
              </a:rPr>
              <a:t>Every teacher is given PPA time each week (Planning, Preparation and Assessment time)</a:t>
            </a:r>
          </a:p>
          <a:p>
            <a:endParaRPr lang="en-GB" dirty="0">
              <a:latin typeface="Comic Sans MS" panose="030F0702030302020204" pitchFamily="66" charset="0"/>
            </a:endParaRPr>
          </a:p>
          <a:p>
            <a:r>
              <a:rPr lang="en-GB" dirty="0" smtClean="0">
                <a:latin typeface="Comic Sans MS" panose="030F0702030302020204" pitchFamily="66" charset="0"/>
              </a:rPr>
              <a:t>I will be out of class on Tuesday and Wednesday afternoon so Ms Merrell will be teaching </a:t>
            </a:r>
          </a:p>
          <a:p>
            <a:r>
              <a:rPr lang="en-GB" dirty="0">
                <a:latin typeface="Comic Sans MS" panose="030F0702030302020204" pitchFamily="66" charset="0"/>
              </a:rPr>
              <a:t>d</a:t>
            </a:r>
            <a:r>
              <a:rPr lang="en-GB" dirty="0" smtClean="0">
                <a:latin typeface="Comic Sans MS" panose="030F0702030302020204" pitchFamily="66" charset="0"/>
              </a:rPr>
              <a:t>uring these times and will dismiss the class at the end of the day.</a:t>
            </a:r>
            <a:endParaRPr lang="en-GB" dirty="0">
              <a:latin typeface="Comic Sans MS" panose="030F0702030302020204" pitchFamily="66" charset="0"/>
            </a:endParaRPr>
          </a:p>
        </p:txBody>
      </p:sp>
    </p:spTree>
    <p:extLst>
      <p:ext uri="{BB962C8B-B14F-4D97-AF65-F5344CB8AC3E}">
        <p14:creationId xmlns:p14="http://schemas.microsoft.com/office/powerpoint/2010/main" val="2437079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8466" t="15738" r="23279" b="35165"/>
          <a:stretch/>
        </p:blipFill>
        <p:spPr>
          <a:xfrm>
            <a:off x="798021" y="382385"/>
            <a:ext cx="10897986" cy="6181075"/>
          </a:xfrm>
          <a:prstGeom prst="rect">
            <a:avLst/>
          </a:prstGeom>
        </p:spPr>
      </p:pic>
    </p:spTree>
    <p:extLst>
      <p:ext uri="{BB962C8B-B14F-4D97-AF65-F5344CB8AC3E}">
        <p14:creationId xmlns:p14="http://schemas.microsoft.com/office/powerpoint/2010/main" val="3324076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949" y="407324"/>
            <a:ext cx="11792011" cy="2554545"/>
          </a:xfrm>
          <a:prstGeom prst="rect">
            <a:avLst/>
          </a:prstGeom>
          <a:noFill/>
        </p:spPr>
        <p:txBody>
          <a:bodyPr wrap="none" rtlCol="0">
            <a:spAutoFit/>
          </a:bodyPr>
          <a:lstStyle/>
          <a:p>
            <a:r>
              <a:rPr lang="en-GB" sz="2000" b="1" u="sng" dirty="0" smtClean="0">
                <a:solidFill>
                  <a:srgbClr val="FF0000"/>
                </a:solidFill>
                <a:latin typeface="Comic Sans MS" panose="030F0702030302020204" pitchFamily="66" charset="0"/>
              </a:rPr>
              <a:t>Routines:</a:t>
            </a:r>
          </a:p>
          <a:p>
            <a:endParaRPr lang="en-GB" sz="2000" dirty="0">
              <a:latin typeface="Comic Sans MS" panose="030F0702030302020204" pitchFamily="66" charset="0"/>
            </a:endParaRPr>
          </a:p>
          <a:p>
            <a:r>
              <a:rPr lang="en-GB" sz="2000" dirty="0" smtClean="0">
                <a:latin typeface="Comic Sans MS" panose="030F0702030302020204" pitchFamily="66" charset="0"/>
              </a:rPr>
              <a:t>P.E lessons are on </a:t>
            </a:r>
            <a:r>
              <a:rPr lang="en-GB" sz="2000" dirty="0" smtClean="0">
                <a:solidFill>
                  <a:srgbClr val="FF0000"/>
                </a:solidFill>
                <a:latin typeface="Comic Sans MS" panose="030F0702030302020204" pitchFamily="66" charset="0"/>
              </a:rPr>
              <a:t>Wednesday </a:t>
            </a:r>
            <a:r>
              <a:rPr lang="en-GB" sz="2000" dirty="0" smtClean="0">
                <a:latin typeface="Comic Sans MS" panose="030F0702030302020204" pitchFamily="66" charset="0"/>
              </a:rPr>
              <a:t>mornings from 9am to 10am. </a:t>
            </a:r>
          </a:p>
          <a:p>
            <a:r>
              <a:rPr lang="en-GB" sz="2000" dirty="0" smtClean="0">
                <a:latin typeface="Comic Sans MS" panose="030F0702030302020204" pitchFamily="66" charset="0"/>
              </a:rPr>
              <a:t>The children can come to school on a Wednesday in their P.E kit. </a:t>
            </a:r>
          </a:p>
          <a:p>
            <a:r>
              <a:rPr lang="en-GB" sz="2000" dirty="0" smtClean="0">
                <a:latin typeface="Comic Sans MS" panose="030F0702030302020204" pitchFamily="66" charset="0"/>
              </a:rPr>
              <a:t>Later on in the year we will ask for their P.E kits to be brought into school but for the beginning </a:t>
            </a:r>
          </a:p>
          <a:p>
            <a:r>
              <a:rPr lang="en-GB" sz="2000" dirty="0" smtClean="0">
                <a:latin typeface="Comic Sans MS" panose="030F0702030302020204" pitchFamily="66" charset="0"/>
              </a:rPr>
              <a:t>of the year the children come to school ready for P.E  </a:t>
            </a:r>
          </a:p>
          <a:p>
            <a:endParaRPr lang="en-GB" sz="2000" dirty="0">
              <a:latin typeface="Comic Sans MS" panose="030F0702030302020204" pitchFamily="66" charset="0"/>
            </a:endParaRPr>
          </a:p>
          <a:p>
            <a:r>
              <a:rPr lang="en-GB" sz="2000" dirty="0" smtClean="0">
                <a:latin typeface="Comic Sans MS" panose="030F0702030302020204" pitchFamily="66" charset="0"/>
              </a:rPr>
              <a:t>The P.E kit consists of: </a:t>
            </a:r>
            <a:endParaRPr lang="en-GB" sz="2000" dirty="0">
              <a:latin typeface="Comic Sans MS" panose="030F0702030302020204" pitchFamily="66" charset="0"/>
            </a:endParaRPr>
          </a:p>
        </p:txBody>
      </p:sp>
      <p:pic>
        <p:nvPicPr>
          <p:cNvPr id="5" name="Content Placeholder 7"/>
          <p:cNvPicPr>
            <a:picLocks noGrp="1" noChangeAspect="1"/>
          </p:cNvPicPr>
          <p:nvPr>
            <p:ph idx="1"/>
          </p:nvPr>
        </p:nvPicPr>
        <p:blipFill rotWithShape="1">
          <a:blip r:embed="rId2"/>
          <a:srcRect l="26430" t="49171" r="39398" b="37074"/>
          <a:stretch/>
        </p:blipFill>
        <p:spPr>
          <a:xfrm>
            <a:off x="498764" y="3175461"/>
            <a:ext cx="8911243" cy="2017642"/>
          </a:xfrm>
          <a:prstGeom prst="rect">
            <a:avLst/>
          </a:prstGeom>
        </p:spPr>
      </p:pic>
      <p:sp>
        <p:nvSpPr>
          <p:cNvPr id="7" name="Rectangle 6"/>
          <p:cNvSpPr/>
          <p:nvPr/>
        </p:nvSpPr>
        <p:spPr>
          <a:xfrm>
            <a:off x="498764" y="5774221"/>
            <a:ext cx="10285615" cy="553998"/>
          </a:xfrm>
          <a:prstGeom prst="rect">
            <a:avLst/>
          </a:prstGeom>
        </p:spPr>
        <p:txBody>
          <a:bodyPr wrap="square">
            <a:spAutoFit/>
          </a:bodyPr>
          <a:lstStyle/>
          <a:p>
            <a:r>
              <a:rPr lang="en-GB" sz="3000" dirty="0" smtClean="0">
                <a:solidFill>
                  <a:srgbClr val="0070C0"/>
                </a:solidFill>
              </a:rPr>
              <a:t>We have Music on a Thursday morning with  a specialist teacher. </a:t>
            </a:r>
            <a:endParaRPr lang="en-GB" sz="3000" dirty="0">
              <a:solidFill>
                <a:srgbClr val="0070C0"/>
              </a:solidFill>
            </a:endParaRPr>
          </a:p>
        </p:txBody>
      </p:sp>
    </p:spTree>
    <p:extLst>
      <p:ext uri="{BB962C8B-B14F-4D97-AF65-F5344CB8AC3E}">
        <p14:creationId xmlns:p14="http://schemas.microsoft.com/office/powerpoint/2010/main" val="764522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2137" y="349135"/>
            <a:ext cx="10291157" cy="4708981"/>
          </a:xfrm>
          <a:prstGeom prst="rect">
            <a:avLst/>
          </a:prstGeom>
          <a:noFill/>
        </p:spPr>
        <p:txBody>
          <a:bodyPr wrap="square" rtlCol="0">
            <a:spAutoFit/>
          </a:bodyPr>
          <a:lstStyle/>
          <a:p>
            <a:r>
              <a:rPr lang="en-GB" sz="2500" dirty="0" smtClean="0">
                <a:latin typeface="Comic Sans MS" panose="030F0702030302020204" pitchFamily="66" charset="0"/>
              </a:rPr>
              <a:t>Book changing will be on </a:t>
            </a:r>
            <a:r>
              <a:rPr lang="en-GB" sz="2500" b="1" u="sng" dirty="0" smtClean="0">
                <a:solidFill>
                  <a:srgbClr val="FF0000"/>
                </a:solidFill>
                <a:latin typeface="Comic Sans MS" panose="030F0702030302020204" pitchFamily="66" charset="0"/>
              </a:rPr>
              <a:t>Wednesday. </a:t>
            </a:r>
          </a:p>
          <a:p>
            <a:endParaRPr lang="en-GB" sz="2500" dirty="0">
              <a:solidFill>
                <a:srgbClr val="FF0000"/>
              </a:solidFill>
              <a:latin typeface="Comic Sans MS" panose="030F0702030302020204" pitchFamily="66" charset="0"/>
            </a:endParaRPr>
          </a:p>
          <a:p>
            <a:r>
              <a:rPr lang="en-GB" sz="2500" dirty="0" smtClean="0">
                <a:latin typeface="Comic Sans MS" panose="030F0702030302020204" pitchFamily="66" charset="0"/>
              </a:rPr>
              <a:t>Your child will receive one scheme book and a book from our class library for you to read to them, every week on Wednesday. </a:t>
            </a:r>
          </a:p>
          <a:p>
            <a:endParaRPr lang="en-GB" sz="2500" dirty="0" smtClean="0">
              <a:latin typeface="Comic Sans MS" panose="030F0702030302020204" pitchFamily="66" charset="0"/>
            </a:endParaRPr>
          </a:p>
          <a:p>
            <a:r>
              <a:rPr lang="en-GB" sz="2500" dirty="0" smtClean="0">
                <a:solidFill>
                  <a:srgbClr val="00B0F0"/>
                </a:solidFill>
                <a:latin typeface="Comic Sans MS" panose="030F0702030302020204" pitchFamily="66" charset="0"/>
              </a:rPr>
              <a:t>The books we send home first have no words in them, please do not worry! Encourage your child to tell you the story using the pictures. Talk about what will happen next, what the characters are doing, where is the story set etc. </a:t>
            </a:r>
          </a:p>
          <a:p>
            <a:endParaRPr lang="en-GB" sz="2500" dirty="0">
              <a:solidFill>
                <a:srgbClr val="FF0000"/>
              </a:solidFill>
              <a:latin typeface="Comic Sans MS" panose="030F0702030302020204" pitchFamily="66" charset="0"/>
            </a:endParaRPr>
          </a:p>
          <a:p>
            <a:r>
              <a:rPr lang="en-GB" sz="2500" dirty="0" smtClean="0">
                <a:latin typeface="Comic Sans MS" panose="030F0702030302020204" pitchFamily="66" charset="0"/>
              </a:rPr>
              <a:t>Please ensure your child has their reading diary, scheme book and library book in their book bag on that day. </a:t>
            </a:r>
            <a:endParaRPr lang="en-GB" sz="2500" dirty="0">
              <a:latin typeface="Comic Sans MS" panose="030F0702030302020204" pitchFamily="66" charset="0"/>
            </a:endParaRPr>
          </a:p>
        </p:txBody>
      </p:sp>
      <p:pic>
        <p:nvPicPr>
          <p:cNvPr id="13" name="Content Placeholder 3"/>
          <p:cNvPicPr>
            <a:picLocks noGrp="1" noChangeAspect="1"/>
          </p:cNvPicPr>
          <p:nvPr>
            <p:ph idx="1"/>
          </p:nvPr>
        </p:nvPicPr>
        <p:blipFill rotWithShape="1">
          <a:blip r:embed="rId2"/>
          <a:srcRect l="38788" t="43439" r="23601" b="34592"/>
          <a:stretch/>
        </p:blipFill>
        <p:spPr>
          <a:xfrm>
            <a:off x="2768136" y="5320145"/>
            <a:ext cx="4995950" cy="1234559"/>
          </a:xfrm>
          <a:prstGeom prst="rect">
            <a:avLst/>
          </a:prstGeom>
        </p:spPr>
      </p:pic>
    </p:spTree>
    <p:extLst>
      <p:ext uri="{BB962C8B-B14F-4D97-AF65-F5344CB8AC3E}">
        <p14:creationId xmlns:p14="http://schemas.microsoft.com/office/powerpoint/2010/main" val="2286853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rotWithShape="1">
          <a:blip r:embed="rId2"/>
          <a:srcRect l="25141" t="26436" r="15863" b="63057"/>
          <a:stretch/>
        </p:blipFill>
        <p:spPr>
          <a:xfrm>
            <a:off x="706581" y="482138"/>
            <a:ext cx="9069186" cy="457200"/>
          </a:xfrm>
          <a:prstGeom prst="rect">
            <a:avLst/>
          </a:prstGeom>
        </p:spPr>
      </p:pic>
      <p:pic>
        <p:nvPicPr>
          <p:cNvPr id="8" name="Content Placeholder 5"/>
          <p:cNvPicPr>
            <a:picLocks noChangeAspect="1"/>
          </p:cNvPicPr>
          <p:nvPr/>
        </p:nvPicPr>
        <p:blipFill rotWithShape="1">
          <a:blip r:embed="rId3"/>
          <a:srcRect l="25571" t="42484" r="12962" b="13387"/>
          <a:stretch/>
        </p:blipFill>
        <p:spPr>
          <a:xfrm>
            <a:off x="764770" y="1180405"/>
            <a:ext cx="10662461" cy="4979325"/>
          </a:xfrm>
          <a:prstGeom prst="rect">
            <a:avLst/>
          </a:prstGeom>
        </p:spPr>
      </p:pic>
    </p:spTree>
    <p:extLst>
      <p:ext uri="{BB962C8B-B14F-4D97-AF65-F5344CB8AC3E}">
        <p14:creationId xmlns:p14="http://schemas.microsoft.com/office/powerpoint/2010/main" val="3414063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1"/>
          <p:cNvPicPr>
            <a:picLocks noGrp="1" noChangeAspect="1"/>
          </p:cNvPicPr>
          <p:nvPr>
            <p:ph idx="1"/>
          </p:nvPr>
        </p:nvPicPr>
        <p:blipFill rotWithShape="1">
          <a:blip r:embed="rId2"/>
          <a:srcRect l="25249" t="24908" r="13930" b="34401"/>
          <a:stretch/>
        </p:blipFill>
        <p:spPr>
          <a:xfrm>
            <a:off x="731520" y="448887"/>
            <a:ext cx="10801630" cy="5162204"/>
          </a:xfrm>
          <a:prstGeom prst="rect">
            <a:avLst/>
          </a:prstGeom>
        </p:spPr>
      </p:pic>
    </p:spTree>
    <p:extLst>
      <p:ext uri="{BB962C8B-B14F-4D97-AF65-F5344CB8AC3E}">
        <p14:creationId xmlns:p14="http://schemas.microsoft.com/office/powerpoint/2010/main" val="1930421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625</Words>
  <Application>Microsoft Office PowerPoint</Application>
  <PresentationFormat>Widescreen</PresentationFormat>
  <Paragraphs>70</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Tiger who came to Tea. </vt:lpstr>
      <vt:lpstr>Reward chart.</vt:lpstr>
      <vt:lpstr>PowerPoint Presentation</vt:lpstr>
      <vt:lpstr>PowerPoint Presentation</vt:lpstr>
    </vt:vector>
  </TitlesOfParts>
  <Company>HfL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Heatley</dc:creator>
  <cp:lastModifiedBy>Laura Heatley</cp:lastModifiedBy>
  <cp:revision>29</cp:revision>
  <dcterms:created xsi:type="dcterms:W3CDTF">2023-09-07T14:43:52Z</dcterms:created>
  <dcterms:modified xsi:type="dcterms:W3CDTF">2023-09-11T06:26:30Z</dcterms:modified>
</cp:coreProperties>
</file>