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B653FE3-D3D9-4168-8575-6A4B0A088A71}">
  <a:tblStyle styleId="{0B653FE3-D3D9-4168-8575-6A4B0A088A7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ebf3e4dde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ebf3e4dde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97eec97a9e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97eec97a9e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97eec97a9e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97eec97a9e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97eec97a9e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97eec97a9e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7eec97a9e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7eec97a9e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43528f4ee1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43528f4ee1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52d0178411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52d0178411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ebf3e4dde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ebf3e4dde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981793c2d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9981793c2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97eec97a9e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97eec97a9e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981793c2d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9981793c2d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97eec97a9e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97eec97a9e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9981793c2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9981793c2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7eec97a9e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97eec97a9e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97eec97a9e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97eec97a9e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7eec97a9e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7eec97a9e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littlewandlelettersandsounds.org.uk/resources/for-parents/" TargetMode="External"/><Relationship Id="rId4" Type="http://schemas.openxmlformats.org/officeDocument/2006/relationships/hyperlink" Target="https://www.youtube.com/channel/UCP_FbjYUP_UtldV2K_-niWw" TargetMode="External"/><Relationship Id="rId5" Type="http://schemas.openxmlformats.org/officeDocument/2006/relationships/hyperlink" Target="https://www.stbernadette.herts.sch.uk/web/little_wandle_phonics_-_parents_information/593350" TargetMode="External"/><Relationship Id="rId6"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21146" l="0" r="0" t="7122"/>
          <a:stretch/>
        </p:blipFill>
        <p:spPr>
          <a:xfrm>
            <a:off x="-528900" y="4350900"/>
            <a:ext cx="4876800" cy="792600"/>
          </a:xfrm>
          <a:prstGeom prst="rect">
            <a:avLst/>
          </a:prstGeom>
          <a:noFill/>
          <a:ln>
            <a:noFill/>
          </a:ln>
        </p:spPr>
      </p:pic>
      <p:pic>
        <p:nvPicPr>
          <p:cNvPr id="55" name="Google Shape;55;p13"/>
          <p:cNvPicPr preferRelativeResize="0"/>
          <p:nvPr/>
        </p:nvPicPr>
        <p:blipFill rotWithShape="1">
          <a:blip r:embed="rId3">
            <a:alphaModFix/>
          </a:blip>
          <a:srcRect b="21146" l="0" r="0" t="7122"/>
          <a:stretch/>
        </p:blipFill>
        <p:spPr>
          <a:xfrm>
            <a:off x="4347900" y="4350900"/>
            <a:ext cx="4876800" cy="792600"/>
          </a:xfrm>
          <a:prstGeom prst="rect">
            <a:avLst/>
          </a:prstGeom>
          <a:noFill/>
          <a:ln>
            <a:noFill/>
          </a:ln>
        </p:spPr>
      </p:pic>
      <p:pic>
        <p:nvPicPr>
          <p:cNvPr id="56" name="Google Shape;56;p13"/>
          <p:cNvPicPr preferRelativeResize="0"/>
          <p:nvPr/>
        </p:nvPicPr>
        <p:blipFill rotWithShape="1">
          <a:blip r:embed="rId3">
            <a:alphaModFix/>
          </a:blip>
          <a:srcRect b="21146" l="0" r="0" t="7122"/>
          <a:stretch/>
        </p:blipFill>
        <p:spPr>
          <a:xfrm>
            <a:off x="4347900" y="0"/>
            <a:ext cx="4876800" cy="792600"/>
          </a:xfrm>
          <a:prstGeom prst="rect">
            <a:avLst/>
          </a:prstGeom>
          <a:noFill/>
          <a:ln>
            <a:noFill/>
          </a:ln>
        </p:spPr>
      </p:pic>
      <p:pic>
        <p:nvPicPr>
          <p:cNvPr id="57" name="Google Shape;57;p13"/>
          <p:cNvPicPr preferRelativeResize="0"/>
          <p:nvPr/>
        </p:nvPicPr>
        <p:blipFill rotWithShape="1">
          <a:blip r:embed="rId3">
            <a:alphaModFix/>
          </a:blip>
          <a:srcRect b="21146" l="0" r="0" t="7122"/>
          <a:stretch/>
        </p:blipFill>
        <p:spPr>
          <a:xfrm>
            <a:off x="-528900" y="0"/>
            <a:ext cx="4876800" cy="792600"/>
          </a:xfrm>
          <a:prstGeom prst="rect">
            <a:avLst/>
          </a:prstGeom>
          <a:noFill/>
          <a:ln>
            <a:noFill/>
          </a:ln>
        </p:spPr>
      </p:pic>
      <p:pic>
        <p:nvPicPr>
          <p:cNvPr id="58" name="Google Shape;58;p13"/>
          <p:cNvPicPr preferRelativeResize="0"/>
          <p:nvPr/>
        </p:nvPicPr>
        <p:blipFill>
          <a:blip r:embed="rId4">
            <a:alphaModFix/>
          </a:blip>
          <a:stretch>
            <a:fillRect/>
          </a:stretch>
        </p:blipFill>
        <p:spPr>
          <a:xfrm>
            <a:off x="4080888" y="3144672"/>
            <a:ext cx="982225" cy="924928"/>
          </a:xfrm>
          <a:prstGeom prst="rect">
            <a:avLst/>
          </a:prstGeom>
          <a:noFill/>
          <a:ln>
            <a:noFill/>
          </a:ln>
        </p:spPr>
      </p:pic>
      <p:sp>
        <p:nvSpPr>
          <p:cNvPr id="59" name="Google Shape;59;p13"/>
          <p:cNvSpPr txBox="1"/>
          <p:nvPr>
            <p:ph type="ctrTitle"/>
          </p:nvPr>
        </p:nvSpPr>
        <p:spPr>
          <a:xfrm>
            <a:off x="283400" y="688000"/>
            <a:ext cx="8520600" cy="1151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Welcome to Reception</a:t>
            </a:r>
            <a:endParaRPr/>
          </a:p>
        </p:txBody>
      </p:sp>
      <p:sp>
        <p:nvSpPr>
          <p:cNvPr id="60" name="Google Shape;60;p13"/>
          <p:cNvSpPr txBox="1"/>
          <p:nvPr>
            <p:ph idx="1" type="subTitle"/>
          </p:nvPr>
        </p:nvSpPr>
        <p:spPr>
          <a:xfrm>
            <a:off x="311700" y="189315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Teacher: Miss Webb</a:t>
            </a:r>
            <a:endParaRPr/>
          </a:p>
          <a:p>
            <a:pPr indent="0" lvl="0" marL="0" rtl="0" algn="ctr">
              <a:spcBef>
                <a:spcPts val="0"/>
              </a:spcBef>
              <a:spcAft>
                <a:spcPts val="0"/>
              </a:spcAft>
              <a:buNone/>
            </a:pPr>
            <a:r>
              <a:rPr lang="en"/>
              <a:t>Teaching Assistant: Mrs Chisholm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(2)</a:t>
            </a:r>
            <a:endParaRPr/>
          </a:p>
        </p:txBody>
      </p:sp>
      <p:sp>
        <p:nvSpPr>
          <p:cNvPr id="124" name="Google Shape;124;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lang="en"/>
              <a:t>children</a:t>
            </a:r>
            <a:r>
              <a:rPr lang="en"/>
              <a:t> will be taking home a reading book today. You will notice that there are no words in this book. This is the first step in the children’s reading journey. You will need to ask your child to explain </a:t>
            </a:r>
            <a:r>
              <a:rPr lang="en"/>
              <a:t>what is happening in the pictures on the page. You could ask them questions about what they think could happen next and how different characters were feeling.</a:t>
            </a:r>
            <a:endParaRPr/>
          </a:p>
          <a:p>
            <a:pPr indent="0" lvl="0" marL="0" rtl="0" algn="l">
              <a:spcBef>
                <a:spcPts val="1600"/>
              </a:spcBef>
              <a:spcAft>
                <a:spcPts val="1600"/>
              </a:spcAft>
              <a:buNone/>
            </a:pPr>
            <a:r>
              <a:rPr lang="en"/>
              <a:t>We will only give you a reading book with words in once your child is able to blend.</a:t>
            </a:r>
            <a:endParaRPr/>
          </a:p>
        </p:txBody>
      </p:sp>
      <p:pic>
        <p:nvPicPr>
          <p:cNvPr id="125" name="Google Shape;125;p22"/>
          <p:cNvPicPr preferRelativeResize="0"/>
          <p:nvPr/>
        </p:nvPicPr>
        <p:blipFill rotWithShape="1">
          <a:blip r:embed="rId3">
            <a:alphaModFix/>
          </a:blip>
          <a:srcRect b="21146" l="0" r="0" t="7122"/>
          <a:stretch/>
        </p:blipFill>
        <p:spPr>
          <a:xfrm>
            <a:off x="4054850" y="225125"/>
            <a:ext cx="4876800" cy="792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Help from Home</a:t>
            </a:r>
            <a:endParaRPr/>
          </a:p>
        </p:txBody>
      </p:sp>
      <p:sp>
        <p:nvSpPr>
          <p:cNvPr id="131" name="Google Shape;131;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Getting dressed and undressed</a:t>
            </a:r>
            <a:endParaRPr/>
          </a:p>
          <a:p>
            <a:pPr indent="-342900" lvl="0" marL="457200" rtl="0" algn="l">
              <a:spcBef>
                <a:spcPts val="0"/>
              </a:spcBef>
              <a:spcAft>
                <a:spcPts val="0"/>
              </a:spcAft>
              <a:buSzPts val="1800"/>
              <a:buChar char="●"/>
            </a:pPr>
            <a:r>
              <a:rPr lang="en"/>
              <a:t>Name writing</a:t>
            </a:r>
            <a:endParaRPr/>
          </a:p>
          <a:p>
            <a:pPr indent="-342900" lvl="0" marL="457200" rtl="0" algn="l">
              <a:spcBef>
                <a:spcPts val="0"/>
              </a:spcBef>
              <a:spcAft>
                <a:spcPts val="0"/>
              </a:spcAft>
              <a:buSzPts val="1800"/>
              <a:buChar char="●"/>
            </a:pPr>
            <a:r>
              <a:rPr lang="en"/>
              <a:t>Recognising and ordering numbers</a:t>
            </a:r>
            <a:endParaRPr/>
          </a:p>
          <a:p>
            <a:pPr indent="-342900" lvl="0" marL="457200" rtl="0" algn="l">
              <a:spcBef>
                <a:spcPts val="0"/>
              </a:spcBef>
              <a:spcAft>
                <a:spcPts val="0"/>
              </a:spcAft>
              <a:buSzPts val="1800"/>
              <a:buChar char="●"/>
            </a:pPr>
            <a:r>
              <a:rPr lang="en"/>
              <a:t>Cutting food with a knife</a:t>
            </a:r>
            <a:endParaRPr/>
          </a:p>
          <a:p>
            <a:pPr indent="-342900" lvl="0" marL="457200" rtl="0" algn="l">
              <a:spcBef>
                <a:spcPts val="0"/>
              </a:spcBef>
              <a:spcAft>
                <a:spcPts val="0"/>
              </a:spcAft>
              <a:buSzPts val="1800"/>
              <a:buChar char="●"/>
            </a:pPr>
            <a:r>
              <a:rPr lang="en"/>
              <a:t>Zipping up coats</a:t>
            </a:r>
            <a:endParaRPr/>
          </a:p>
          <a:p>
            <a:pPr indent="0" lvl="0" marL="0" rtl="0" algn="l">
              <a:spcBef>
                <a:spcPts val="1600"/>
              </a:spcBef>
              <a:spcAft>
                <a:spcPts val="1600"/>
              </a:spcAft>
              <a:buNone/>
            </a:pPr>
            <a:r>
              <a:t/>
            </a:r>
            <a:endParaRPr/>
          </a:p>
        </p:txBody>
      </p:sp>
      <p:pic>
        <p:nvPicPr>
          <p:cNvPr id="132" name="Google Shape;132;p23"/>
          <p:cNvPicPr preferRelativeResize="0"/>
          <p:nvPr/>
        </p:nvPicPr>
        <p:blipFill rotWithShape="1">
          <a:blip r:embed="rId3">
            <a:alphaModFix/>
          </a:blip>
          <a:srcRect b="21146" l="0" r="0" t="7122"/>
          <a:stretch/>
        </p:blipFill>
        <p:spPr>
          <a:xfrm>
            <a:off x="4044250" y="225125"/>
            <a:ext cx="4876800" cy="792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 and Tell / Tapestry Time</a:t>
            </a:r>
            <a:endParaRPr/>
          </a:p>
        </p:txBody>
      </p:sp>
      <p:sp>
        <p:nvSpPr>
          <p:cNvPr id="138" name="Google Shape;138;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 and Tell will be every week on a Friday afternoon (starting this Friday). I will only put a post out to parents if it is not happening.</a:t>
            </a:r>
            <a:endParaRPr/>
          </a:p>
          <a:p>
            <a:pPr indent="0" lvl="0" marL="0" rtl="0" algn="l">
              <a:spcBef>
                <a:spcPts val="1600"/>
              </a:spcBef>
              <a:spcAft>
                <a:spcPts val="0"/>
              </a:spcAft>
              <a:buNone/>
            </a:pPr>
            <a:r>
              <a:rPr lang="en"/>
              <a:t>You can either upload images of their show and tell onto tapestry or bring the object in. </a:t>
            </a:r>
            <a:endParaRPr/>
          </a:p>
          <a:p>
            <a:pPr indent="0" lvl="0" marL="0" rtl="0" algn="l">
              <a:spcBef>
                <a:spcPts val="1600"/>
              </a:spcBef>
              <a:spcAft>
                <a:spcPts val="1600"/>
              </a:spcAft>
              <a:buNone/>
            </a:pPr>
            <a:r>
              <a:rPr lang="en"/>
              <a:t>Please ensure it is only one item from home, but it must be small enough to fit in their class trays. If anything is brought in that is too big, we are unfortunately unable to store it in the classroom.</a:t>
            </a:r>
            <a:endParaRPr/>
          </a:p>
        </p:txBody>
      </p:sp>
      <p:pic>
        <p:nvPicPr>
          <p:cNvPr id="139" name="Google Shape;139;p24"/>
          <p:cNvPicPr preferRelativeResize="0"/>
          <p:nvPr/>
        </p:nvPicPr>
        <p:blipFill rotWithShape="1">
          <a:blip r:embed="rId3">
            <a:alphaModFix/>
          </a:blip>
          <a:srcRect b="21146" l="0" r="0" t="7122"/>
          <a:stretch/>
        </p:blipFill>
        <p:spPr>
          <a:xfrm>
            <a:off x="5270225" y="225125"/>
            <a:ext cx="3661400" cy="792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a:t>
            </a:r>
            <a:endParaRPr/>
          </a:p>
        </p:txBody>
      </p:sp>
      <p:sp>
        <p:nvSpPr>
          <p:cNvPr id="145" name="Google Shape;145;p25"/>
          <p:cNvSpPr txBox="1"/>
          <p:nvPr>
            <p:ph idx="1" type="body"/>
          </p:nvPr>
        </p:nvSpPr>
        <p:spPr>
          <a:xfrm>
            <a:off x="311700" y="1152475"/>
            <a:ext cx="8520600" cy="361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 lessons are on Tuesday afternoons. The children all need to have a PE kit in school that contains:</a:t>
            </a:r>
            <a:endParaRPr/>
          </a:p>
          <a:p>
            <a:pPr indent="-342900" lvl="0" marL="457200" rtl="0" algn="l">
              <a:spcBef>
                <a:spcPts val="1600"/>
              </a:spcBef>
              <a:spcAft>
                <a:spcPts val="0"/>
              </a:spcAft>
              <a:buSzPts val="1800"/>
              <a:buChar char="●"/>
            </a:pPr>
            <a:r>
              <a:rPr lang="en"/>
              <a:t>White t-shirt</a:t>
            </a:r>
            <a:endParaRPr/>
          </a:p>
          <a:p>
            <a:pPr indent="-342900" lvl="0" marL="457200" rtl="0" algn="l">
              <a:spcBef>
                <a:spcPts val="0"/>
              </a:spcBef>
              <a:spcAft>
                <a:spcPts val="0"/>
              </a:spcAft>
              <a:buSzPts val="1800"/>
              <a:buChar char="●"/>
            </a:pPr>
            <a:r>
              <a:rPr lang="en"/>
              <a:t>Black shorts/tracksuit bottoms</a:t>
            </a:r>
            <a:endParaRPr/>
          </a:p>
          <a:p>
            <a:pPr indent="-342900" lvl="0" marL="457200" rtl="0" algn="l">
              <a:spcBef>
                <a:spcPts val="0"/>
              </a:spcBef>
              <a:spcAft>
                <a:spcPts val="0"/>
              </a:spcAft>
              <a:buSzPts val="1800"/>
              <a:buChar char="●"/>
            </a:pPr>
            <a:r>
              <a:rPr lang="en"/>
              <a:t>Socks and outdoor shoes</a:t>
            </a:r>
            <a:endParaRPr/>
          </a:p>
          <a:p>
            <a:pPr indent="0" lvl="0" marL="0" rtl="0" algn="l">
              <a:spcBef>
                <a:spcPts val="1600"/>
              </a:spcBef>
              <a:spcAft>
                <a:spcPts val="0"/>
              </a:spcAft>
              <a:buNone/>
            </a:pPr>
            <a:r>
              <a:rPr lang="en"/>
              <a:t>Please ensure all these things are named clearly. These kit bags will stay in school until half term, where they then will be sent home to be washed and brought back into school.</a:t>
            </a:r>
            <a:endParaRPr/>
          </a:p>
          <a:p>
            <a:pPr indent="0" lvl="0" marL="0" rtl="0" algn="l">
              <a:spcBef>
                <a:spcPts val="1600"/>
              </a:spcBef>
              <a:spcAft>
                <a:spcPts val="1600"/>
              </a:spcAft>
              <a:buNone/>
            </a:pPr>
            <a:r>
              <a:rPr lang="en"/>
              <a:t>Our PE lessons will be both indoor and outdoor (depending on the weather).</a:t>
            </a:r>
            <a:endParaRPr/>
          </a:p>
        </p:txBody>
      </p:sp>
      <p:pic>
        <p:nvPicPr>
          <p:cNvPr id="146" name="Google Shape;146;p25"/>
          <p:cNvPicPr preferRelativeResize="0"/>
          <p:nvPr/>
        </p:nvPicPr>
        <p:blipFill rotWithShape="1">
          <a:blip r:embed="rId3">
            <a:alphaModFix/>
          </a:blip>
          <a:srcRect b="21146" l="0" r="0" t="7122"/>
          <a:stretch/>
        </p:blipFill>
        <p:spPr>
          <a:xfrm>
            <a:off x="4065375" y="225125"/>
            <a:ext cx="4876800" cy="792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Organisation</a:t>
            </a:r>
            <a:endParaRPr/>
          </a:p>
        </p:txBody>
      </p:sp>
      <p:sp>
        <p:nvSpPr>
          <p:cNvPr id="152" name="Google Shape;15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do have any concerns about your child, please email or call the school office, who will organise a time for a phone call with me. Similarly, you can also use Tapestry to communicate as well. I am always happy to help as much as possible with any issues you may have and I will do my best to get back to you as soon as possible! </a:t>
            </a:r>
            <a:endParaRPr/>
          </a:p>
          <a:p>
            <a:pPr indent="0" lvl="0" marL="0" rtl="0" algn="l">
              <a:spcBef>
                <a:spcPts val="1600"/>
              </a:spcBef>
              <a:spcAft>
                <a:spcPts val="0"/>
              </a:spcAft>
              <a:buNone/>
            </a:pPr>
            <a:r>
              <a:rPr lang="en"/>
              <a:t>Please try to limit any interactions in the morning and at the end of the day.</a:t>
            </a:r>
            <a:endParaRPr/>
          </a:p>
          <a:p>
            <a:pPr indent="0" lvl="0" marL="0" rtl="0" algn="l">
              <a:spcBef>
                <a:spcPts val="1600"/>
              </a:spcBef>
              <a:spcAft>
                <a:spcPts val="0"/>
              </a:spcAft>
              <a:buNone/>
            </a:pPr>
            <a:r>
              <a:rPr lang="en"/>
              <a:t>Similarly, if there are any topics that I wish to discuss with you, then I will contact you via phone call.</a:t>
            </a:r>
            <a:endParaRPr/>
          </a:p>
          <a:p>
            <a:pPr indent="0" lvl="0" marL="0" rtl="0" algn="l">
              <a:spcBef>
                <a:spcPts val="1600"/>
              </a:spcBef>
              <a:spcAft>
                <a:spcPts val="1600"/>
              </a:spcAft>
              <a:buNone/>
            </a:pPr>
            <a:r>
              <a:t/>
            </a:r>
            <a:endParaRPr/>
          </a:p>
        </p:txBody>
      </p:sp>
      <p:pic>
        <p:nvPicPr>
          <p:cNvPr id="153" name="Google Shape;153;p26"/>
          <p:cNvPicPr preferRelativeResize="0"/>
          <p:nvPr/>
        </p:nvPicPr>
        <p:blipFill rotWithShape="1">
          <a:blip r:embed="rId3">
            <a:alphaModFix/>
          </a:blip>
          <a:srcRect b="21146" l="0" r="0" t="7122"/>
          <a:stretch/>
        </p:blipFill>
        <p:spPr>
          <a:xfrm>
            <a:off x="4044275" y="225125"/>
            <a:ext cx="4876800" cy="792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School Trips</a:t>
            </a:r>
            <a:endParaRPr/>
          </a:p>
        </p:txBody>
      </p:sp>
      <p:sp>
        <p:nvSpPr>
          <p:cNvPr id="159" name="Google Shape;159;p27"/>
          <p:cNvSpPr txBox="1"/>
          <p:nvPr>
            <p:ph idx="1" type="body"/>
          </p:nvPr>
        </p:nvSpPr>
        <p:spPr>
          <a:xfrm>
            <a:off x="311700" y="1152475"/>
            <a:ext cx="8520600" cy="359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will be going on three school outings this year which are…</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Dates for these trips will be confirmed nearer the time.</a:t>
            </a:r>
            <a:endParaRPr/>
          </a:p>
          <a:p>
            <a:pPr indent="0" lvl="0" marL="0" rtl="0" algn="l">
              <a:spcBef>
                <a:spcPts val="1600"/>
              </a:spcBef>
              <a:spcAft>
                <a:spcPts val="0"/>
              </a:spcAft>
              <a:buNone/>
            </a:pPr>
            <a:r>
              <a:t/>
            </a:r>
            <a:endParaRPr/>
          </a:p>
          <a:p>
            <a:pPr indent="0" lvl="0" marL="0" rtl="0" algn="l">
              <a:spcBef>
                <a:spcPts val="1600"/>
              </a:spcBef>
              <a:spcAft>
                <a:spcPts val="0"/>
              </a:spcAft>
              <a:buNone/>
            </a:pPr>
            <a:r>
              <a:rPr b="1" lang="en">
                <a:solidFill>
                  <a:srgbClr val="FF0000"/>
                </a:solidFill>
              </a:rPr>
              <a:t>Reception Welcome Assembly- Tuesday 20th September @ 2:30 pm</a:t>
            </a:r>
            <a:endParaRPr b="1">
              <a:solidFill>
                <a:srgbClr val="FF0000"/>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60" name="Google Shape;160;p27"/>
          <p:cNvPicPr preferRelativeResize="0"/>
          <p:nvPr/>
        </p:nvPicPr>
        <p:blipFill rotWithShape="1">
          <a:blip r:embed="rId3">
            <a:alphaModFix/>
          </a:blip>
          <a:srcRect b="21146" l="0" r="0" t="7122"/>
          <a:stretch/>
        </p:blipFill>
        <p:spPr>
          <a:xfrm>
            <a:off x="4044275" y="225125"/>
            <a:ext cx="4876800" cy="792600"/>
          </a:xfrm>
          <a:prstGeom prst="rect">
            <a:avLst/>
          </a:prstGeom>
          <a:noFill/>
          <a:ln>
            <a:noFill/>
          </a:ln>
        </p:spPr>
      </p:pic>
      <p:graphicFrame>
        <p:nvGraphicFramePr>
          <p:cNvPr id="161" name="Google Shape;161;p27"/>
          <p:cNvGraphicFramePr/>
          <p:nvPr/>
        </p:nvGraphicFramePr>
        <p:xfrm>
          <a:off x="952500" y="1801625"/>
          <a:ext cx="3000000" cy="3000000"/>
        </p:xfrm>
        <a:graphic>
          <a:graphicData uri="http://schemas.openxmlformats.org/drawingml/2006/table">
            <a:tbl>
              <a:tblPr>
                <a:noFill/>
                <a:tableStyleId>{0B653FE3-D3D9-4168-8575-6A4B0A088A71}</a:tableStyleId>
              </a:tblPr>
              <a:tblGrid>
                <a:gridCol w="2413000"/>
                <a:gridCol w="2413000"/>
                <a:gridCol w="2413000"/>
              </a:tblGrid>
              <a:tr h="381000">
                <a:tc>
                  <a:txBody>
                    <a:bodyPr/>
                    <a:lstStyle/>
                    <a:p>
                      <a:pPr indent="0" lvl="0" marL="0" rtl="0" algn="ctr">
                        <a:spcBef>
                          <a:spcPts val="0"/>
                        </a:spcBef>
                        <a:spcAft>
                          <a:spcPts val="0"/>
                        </a:spcAft>
                        <a:buNone/>
                      </a:pPr>
                      <a:r>
                        <a:rPr b="1" lang="en" sz="1700" u="sng">
                          <a:latin typeface="Comic Sans MS"/>
                          <a:ea typeface="Comic Sans MS"/>
                          <a:cs typeface="Comic Sans MS"/>
                          <a:sym typeface="Comic Sans MS"/>
                        </a:rPr>
                        <a:t>Autumn Term</a:t>
                      </a:r>
                      <a:endParaRPr b="1" sz="1700" u="sng">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rPr b="1" lang="en" sz="1700" u="sng">
                          <a:latin typeface="Comic Sans MS"/>
                          <a:ea typeface="Comic Sans MS"/>
                          <a:cs typeface="Comic Sans MS"/>
                          <a:sym typeface="Comic Sans MS"/>
                        </a:rPr>
                        <a:t>Spring Term</a:t>
                      </a:r>
                      <a:endParaRPr b="1" sz="1700" u="sng">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rPr b="1" lang="en" sz="1700" u="sng">
                          <a:latin typeface="Comic Sans MS"/>
                          <a:ea typeface="Comic Sans MS"/>
                          <a:cs typeface="Comic Sans MS"/>
                          <a:sym typeface="Comic Sans MS"/>
                        </a:rPr>
                        <a:t>Summer Term</a:t>
                      </a:r>
                      <a:endParaRPr b="1" sz="1700" u="sng">
                        <a:latin typeface="Comic Sans MS"/>
                        <a:ea typeface="Comic Sans MS"/>
                        <a:cs typeface="Comic Sans MS"/>
                        <a:sym typeface="Comic Sans MS"/>
                      </a:endParaRPr>
                    </a:p>
                  </a:txBody>
                  <a:tcPr marT="91425" marB="91425" marR="91425" marL="91425"/>
                </a:tc>
              </a:tr>
              <a:tr h="381000">
                <a:tc>
                  <a:txBody>
                    <a:bodyPr/>
                    <a:lstStyle/>
                    <a:p>
                      <a:pPr indent="0" lvl="0" marL="0" rtl="0" algn="ctr">
                        <a:spcBef>
                          <a:spcPts val="0"/>
                        </a:spcBef>
                        <a:spcAft>
                          <a:spcPts val="0"/>
                        </a:spcAft>
                        <a:buNone/>
                      </a:pPr>
                      <a:r>
                        <a:rPr lang="en">
                          <a:latin typeface="Comic Sans MS"/>
                          <a:ea typeface="Comic Sans MS"/>
                          <a:cs typeface="Comic Sans MS"/>
                          <a:sym typeface="Comic Sans MS"/>
                        </a:rPr>
                        <a:t>Local walk to Post-Box (Father Christmas Letters)</a:t>
                      </a:r>
                      <a:endParaRPr>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rPr lang="en">
                          <a:latin typeface="Comic Sans MS"/>
                          <a:ea typeface="Comic Sans MS"/>
                          <a:cs typeface="Comic Sans MS"/>
                          <a:sym typeface="Comic Sans MS"/>
                        </a:rPr>
                        <a:t>Local walk to the Co-Op and the Park</a:t>
                      </a:r>
                      <a:endParaRPr>
                        <a:latin typeface="Comic Sans MS"/>
                        <a:ea typeface="Comic Sans MS"/>
                        <a:cs typeface="Comic Sans MS"/>
                        <a:sym typeface="Comic Sans MS"/>
                      </a:endParaRPr>
                    </a:p>
                  </a:txBody>
                  <a:tcPr marT="91425" marB="91425" marR="91425" marL="91425"/>
                </a:tc>
                <a:tc>
                  <a:txBody>
                    <a:bodyPr/>
                    <a:lstStyle/>
                    <a:p>
                      <a:pPr indent="0" lvl="0" marL="0" rtl="0" algn="ctr">
                        <a:spcBef>
                          <a:spcPts val="0"/>
                        </a:spcBef>
                        <a:spcAft>
                          <a:spcPts val="0"/>
                        </a:spcAft>
                        <a:buNone/>
                      </a:pPr>
                      <a:r>
                        <a:rPr lang="en">
                          <a:latin typeface="Comic Sans MS"/>
                          <a:ea typeface="Comic Sans MS"/>
                          <a:cs typeface="Comic Sans MS"/>
                          <a:sym typeface="Comic Sans MS"/>
                        </a:rPr>
                        <a:t>The Gruffalo Trail at Wendover Woods</a:t>
                      </a:r>
                      <a:endParaRPr>
                        <a:latin typeface="Comic Sans MS"/>
                        <a:ea typeface="Comic Sans MS"/>
                        <a:cs typeface="Comic Sans MS"/>
                        <a:sym typeface="Comic Sans MS"/>
                      </a:endParaRPr>
                    </a:p>
                  </a:txBody>
                  <a:tcPr marT="91425" marB="91425" marR="91425" marL="9142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Mornings</a:t>
            </a:r>
            <a:endParaRPr/>
          </a:p>
        </p:txBody>
      </p:sp>
      <p:sp>
        <p:nvSpPr>
          <p:cNvPr id="167" name="Google Shape;167;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half term, once the children are fully settled into </a:t>
            </a:r>
            <a:r>
              <a:rPr lang="en"/>
              <a:t>their new school and routines, we will be holding a weekly open morning for parents or family members on a Friday morning. </a:t>
            </a:r>
            <a:endParaRPr/>
          </a:p>
          <a:p>
            <a:pPr indent="0" lvl="0" marL="0" rtl="0" algn="l">
              <a:spcBef>
                <a:spcPts val="1600"/>
              </a:spcBef>
              <a:spcAft>
                <a:spcPts val="0"/>
              </a:spcAft>
              <a:buNone/>
            </a:pPr>
            <a:r>
              <a:rPr lang="en"/>
              <a:t>This allows family members to come into the school and spend some time with their child, reading books, looking at the classroom, doing some arts and crafts etc.</a:t>
            </a:r>
            <a:endParaRPr/>
          </a:p>
          <a:p>
            <a:pPr indent="0" lvl="0" marL="0" rtl="0" algn="l">
              <a:spcBef>
                <a:spcPts val="1600"/>
              </a:spcBef>
              <a:spcAft>
                <a:spcPts val="1600"/>
              </a:spcAft>
              <a:buNone/>
            </a:pPr>
            <a:r>
              <a:rPr lang="en"/>
              <a:t>This will start at 8:45 and end at 9:00. This is purely optional and not something you have to attend each week.</a:t>
            </a:r>
            <a:endParaRPr/>
          </a:p>
        </p:txBody>
      </p:sp>
      <p:pic>
        <p:nvPicPr>
          <p:cNvPr id="168" name="Google Shape;168;p28"/>
          <p:cNvPicPr preferRelativeResize="0"/>
          <p:nvPr/>
        </p:nvPicPr>
        <p:blipFill rotWithShape="1">
          <a:blip r:embed="rId3">
            <a:alphaModFix/>
          </a:blip>
          <a:srcRect b="21146" l="0" r="0" t="7122"/>
          <a:stretch/>
        </p:blipFill>
        <p:spPr>
          <a:xfrm>
            <a:off x="4054850" y="225125"/>
            <a:ext cx="4876800" cy="7926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174" name="Google Shape;174;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If anyone has any questions, please feel free to ask them. If you have any questions that are specific to your child and you do not want to ask them on here, please feel free to post them onto Tapestry or speak to me privately at the end.</a:t>
            </a:r>
            <a:endParaRPr/>
          </a:p>
        </p:txBody>
      </p:sp>
      <p:pic>
        <p:nvPicPr>
          <p:cNvPr id="175" name="Google Shape;175;p29"/>
          <p:cNvPicPr preferRelativeResize="0"/>
          <p:nvPr/>
        </p:nvPicPr>
        <p:blipFill rotWithShape="1">
          <a:blip r:embed="rId3">
            <a:alphaModFix/>
          </a:blip>
          <a:srcRect b="21146" l="0" r="0" t="7122"/>
          <a:stretch/>
        </p:blipFill>
        <p:spPr>
          <a:xfrm>
            <a:off x="4054850" y="225125"/>
            <a:ext cx="4876800" cy="792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Tapestry</a:t>
            </a:r>
            <a:endParaRPr sz="3000"/>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am hoping you have all got access to Tapestry now. If there are any other members of the family that you would like to have access to it, please let me know.</a:t>
            </a:r>
            <a:endParaRPr/>
          </a:p>
          <a:p>
            <a:pPr indent="0" lvl="0" marL="0" rtl="0" algn="l">
              <a:spcBef>
                <a:spcPts val="1600"/>
              </a:spcBef>
              <a:spcAft>
                <a:spcPts val="0"/>
              </a:spcAft>
              <a:buNone/>
            </a:pPr>
            <a:r>
              <a:rPr lang="en"/>
              <a:t>Tapestry is an online journal that we can use to post observations of your children and a platform for us to communicate on. Please keep your eye out for any posts and notices that our team may upload.</a:t>
            </a:r>
            <a:endParaRPr/>
          </a:p>
          <a:p>
            <a:pPr indent="0" lvl="0" marL="0" rtl="0" algn="l">
              <a:spcBef>
                <a:spcPts val="1600"/>
              </a:spcBef>
              <a:spcAft>
                <a:spcPts val="1600"/>
              </a:spcAft>
              <a:buNone/>
            </a:pPr>
            <a:r>
              <a:rPr lang="en"/>
              <a:t>You as parents can comment and like the posts for your children as much as you would like.</a:t>
            </a:r>
            <a:endParaRPr/>
          </a:p>
        </p:txBody>
      </p:sp>
      <p:pic>
        <p:nvPicPr>
          <p:cNvPr id="67" name="Google Shape;67;p14"/>
          <p:cNvPicPr preferRelativeResize="0"/>
          <p:nvPr/>
        </p:nvPicPr>
        <p:blipFill rotWithShape="1">
          <a:blip r:embed="rId3">
            <a:alphaModFix/>
          </a:blip>
          <a:srcRect b="21146" l="0" r="0" t="7122"/>
          <a:stretch/>
        </p:blipFill>
        <p:spPr>
          <a:xfrm>
            <a:off x="4052100" y="225125"/>
            <a:ext cx="4876800" cy="79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EYFS Curriculum</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7 key areas of the Early Years Curriculum that we aim to cover through all of our lessons and activities. </a:t>
            </a:r>
            <a:endParaRPr/>
          </a:p>
          <a:p>
            <a:pPr indent="0" lvl="0" marL="0" rtl="0" algn="l">
              <a:spcBef>
                <a:spcPts val="1600"/>
              </a:spcBef>
              <a:spcAft>
                <a:spcPts val="1600"/>
              </a:spcAft>
              <a:buNone/>
            </a:pPr>
            <a:r>
              <a:rPr lang="en"/>
              <a:t>You may have already noticed that our observations on Tapestry have special codes within the observation title. These codes directly link to these seven key areas. </a:t>
            </a:r>
            <a:endParaRPr/>
          </a:p>
        </p:txBody>
      </p:sp>
      <p:pic>
        <p:nvPicPr>
          <p:cNvPr id="74" name="Google Shape;74;p15"/>
          <p:cNvPicPr preferRelativeResize="0"/>
          <p:nvPr/>
        </p:nvPicPr>
        <p:blipFill>
          <a:blip r:embed="rId3">
            <a:alphaModFix/>
          </a:blip>
          <a:stretch>
            <a:fillRect/>
          </a:stretch>
        </p:blipFill>
        <p:spPr>
          <a:xfrm>
            <a:off x="4277450" y="2849150"/>
            <a:ext cx="4346076" cy="2051425"/>
          </a:xfrm>
          <a:prstGeom prst="rect">
            <a:avLst/>
          </a:prstGeom>
          <a:noFill/>
          <a:ln>
            <a:noFill/>
          </a:ln>
        </p:spPr>
      </p:pic>
      <p:pic>
        <p:nvPicPr>
          <p:cNvPr id="75" name="Google Shape;75;p15"/>
          <p:cNvPicPr preferRelativeResize="0"/>
          <p:nvPr/>
        </p:nvPicPr>
        <p:blipFill rotWithShape="1">
          <a:blip r:embed="rId4">
            <a:alphaModFix/>
          </a:blip>
          <a:srcRect b="21146" l="0" r="0" t="7122"/>
          <a:stretch/>
        </p:blipFill>
        <p:spPr>
          <a:xfrm>
            <a:off x="4054825" y="225125"/>
            <a:ext cx="4876800" cy="792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Curriculum</a:t>
            </a:r>
            <a:r>
              <a:rPr lang="en"/>
              <a:t> Map</a:t>
            </a:r>
            <a:endParaRPr/>
          </a:p>
        </p:txBody>
      </p:sp>
      <p:pic>
        <p:nvPicPr>
          <p:cNvPr id="81" name="Google Shape;81;p16"/>
          <p:cNvPicPr preferRelativeResize="0"/>
          <p:nvPr/>
        </p:nvPicPr>
        <p:blipFill rotWithShape="1">
          <a:blip r:embed="rId3">
            <a:alphaModFix/>
          </a:blip>
          <a:srcRect b="21146" l="0" r="0" t="7122"/>
          <a:stretch/>
        </p:blipFill>
        <p:spPr>
          <a:xfrm>
            <a:off x="4044275" y="225125"/>
            <a:ext cx="4876800" cy="792600"/>
          </a:xfrm>
          <a:prstGeom prst="rect">
            <a:avLst/>
          </a:prstGeom>
          <a:noFill/>
          <a:ln>
            <a:noFill/>
          </a:ln>
        </p:spPr>
      </p:pic>
      <p:graphicFrame>
        <p:nvGraphicFramePr>
          <p:cNvPr id="82" name="Google Shape;82;p16"/>
          <p:cNvGraphicFramePr/>
          <p:nvPr/>
        </p:nvGraphicFramePr>
        <p:xfrm>
          <a:off x="311700" y="1425575"/>
          <a:ext cx="3000000" cy="3000000"/>
        </p:xfrm>
        <a:graphic>
          <a:graphicData uri="http://schemas.openxmlformats.org/drawingml/2006/table">
            <a:tbl>
              <a:tblPr>
                <a:noFill/>
                <a:tableStyleId>{0B653FE3-D3D9-4168-8575-6A4B0A088A71}</a:tableStyleId>
              </a:tblPr>
              <a:tblGrid>
                <a:gridCol w="1420100"/>
                <a:gridCol w="1420100"/>
                <a:gridCol w="1420100"/>
                <a:gridCol w="1420100"/>
                <a:gridCol w="1420100"/>
                <a:gridCol w="1420100"/>
              </a:tblGrid>
              <a:tr h="447950">
                <a:tc>
                  <a:txBody>
                    <a:bodyPr/>
                    <a:lstStyle/>
                    <a:p>
                      <a:pPr indent="0" lvl="0" marL="0" rtl="0" algn="ctr">
                        <a:spcBef>
                          <a:spcPts val="0"/>
                        </a:spcBef>
                        <a:spcAft>
                          <a:spcPts val="0"/>
                        </a:spcAft>
                        <a:buNone/>
                      </a:pPr>
                      <a:r>
                        <a:rPr b="1" lang="en" u="sng"/>
                        <a:t>Autumn 1</a:t>
                      </a:r>
                      <a:endParaRPr b="1" u="sng"/>
                    </a:p>
                  </a:txBody>
                  <a:tcPr marT="91425" marB="91425" marR="91425" marL="91425" anchor="ctr">
                    <a:solidFill>
                      <a:srgbClr val="F4CCCC"/>
                    </a:solidFill>
                  </a:tcPr>
                </a:tc>
                <a:tc>
                  <a:txBody>
                    <a:bodyPr/>
                    <a:lstStyle/>
                    <a:p>
                      <a:pPr indent="0" lvl="0" marL="0" rtl="0" algn="ctr">
                        <a:spcBef>
                          <a:spcPts val="0"/>
                        </a:spcBef>
                        <a:spcAft>
                          <a:spcPts val="0"/>
                        </a:spcAft>
                        <a:buNone/>
                      </a:pPr>
                      <a:r>
                        <a:rPr b="1" lang="en" u="sng"/>
                        <a:t>Autumn 2</a:t>
                      </a:r>
                      <a:endParaRPr b="1" u="sng"/>
                    </a:p>
                  </a:txBody>
                  <a:tcPr marT="91425" marB="91425" marR="91425" marL="91425" anchor="ctr">
                    <a:solidFill>
                      <a:srgbClr val="F4CCCC"/>
                    </a:solidFill>
                  </a:tcPr>
                </a:tc>
                <a:tc>
                  <a:txBody>
                    <a:bodyPr/>
                    <a:lstStyle/>
                    <a:p>
                      <a:pPr indent="0" lvl="0" marL="0" rtl="0" algn="ctr">
                        <a:spcBef>
                          <a:spcPts val="0"/>
                        </a:spcBef>
                        <a:spcAft>
                          <a:spcPts val="0"/>
                        </a:spcAft>
                        <a:buNone/>
                      </a:pPr>
                      <a:r>
                        <a:rPr b="1" lang="en" u="sng"/>
                        <a:t>Spring 1</a:t>
                      </a:r>
                      <a:endParaRPr b="1" u="sng"/>
                    </a:p>
                  </a:txBody>
                  <a:tcPr marT="91425" marB="91425" marR="91425" marL="91425" anchor="ctr">
                    <a:solidFill>
                      <a:srgbClr val="F4CCCC"/>
                    </a:solidFill>
                  </a:tcPr>
                </a:tc>
                <a:tc>
                  <a:txBody>
                    <a:bodyPr/>
                    <a:lstStyle/>
                    <a:p>
                      <a:pPr indent="0" lvl="0" marL="0" rtl="0" algn="ctr">
                        <a:spcBef>
                          <a:spcPts val="0"/>
                        </a:spcBef>
                        <a:spcAft>
                          <a:spcPts val="0"/>
                        </a:spcAft>
                        <a:buNone/>
                      </a:pPr>
                      <a:r>
                        <a:rPr b="1" lang="en" u="sng"/>
                        <a:t>Spring 2</a:t>
                      </a:r>
                      <a:endParaRPr b="1" u="sng"/>
                    </a:p>
                  </a:txBody>
                  <a:tcPr marT="91425" marB="91425" marR="91425" marL="91425" anchor="ctr">
                    <a:solidFill>
                      <a:srgbClr val="F4CCCC"/>
                    </a:solidFill>
                  </a:tcPr>
                </a:tc>
                <a:tc>
                  <a:txBody>
                    <a:bodyPr/>
                    <a:lstStyle/>
                    <a:p>
                      <a:pPr indent="0" lvl="0" marL="0" rtl="0" algn="ctr">
                        <a:spcBef>
                          <a:spcPts val="0"/>
                        </a:spcBef>
                        <a:spcAft>
                          <a:spcPts val="0"/>
                        </a:spcAft>
                        <a:buNone/>
                      </a:pPr>
                      <a:r>
                        <a:rPr b="1" lang="en" u="sng"/>
                        <a:t>Summer 1</a:t>
                      </a:r>
                      <a:endParaRPr b="1" u="sng"/>
                    </a:p>
                  </a:txBody>
                  <a:tcPr marT="91425" marB="91425" marR="91425" marL="91425" anchor="ctr">
                    <a:solidFill>
                      <a:srgbClr val="F4CCCC"/>
                    </a:solidFill>
                  </a:tcPr>
                </a:tc>
                <a:tc>
                  <a:txBody>
                    <a:bodyPr/>
                    <a:lstStyle/>
                    <a:p>
                      <a:pPr indent="0" lvl="0" marL="0" rtl="0" algn="ctr">
                        <a:spcBef>
                          <a:spcPts val="0"/>
                        </a:spcBef>
                        <a:spcAft>
                          <a:spcPts val="0"/>
                        </a:spcAft>
                        <a:buNone/>
                      </a:pPr>
                      <a:r>
                        <a:rPr b="1" lang="en" u="sng"/>
                        <a:t>Summer 2</a:t>
                      </a:r>
                      <a:endParaRPr b="1" u="sng"/>
                    </a:p>
                  </a:txBody>
                  <a:tcPr marT="91425" marB="91425" marR="91425" marL="91425" anchor="ctr">
                    <a:solidFill>
                      <a:srgbClr val="F4CCCC"/>
                    </a:solidFill>
                  </a:tcPr>
                </a:tc>
              </a:tr>
              <a:tr h="837725">
                <a:tc>
                  <a:txBody>
                    <a:bodyPr/>
                    <a:lstStyle/>
                    <a:p>
                      <a:pPr indent="0" lvl="0" marL="0" rtl="0" algn="ctr">
                        <a:spcBef>
                          <a:spcPts val="0"/>
                        </a:spcBef>
                        <a:spcAft>
                          <a:spcPts val="0"/>
                        </a:spcAft>
                        <a:buNone/>
                      </a:pPr>
                      <a:r>
                        <a:rPr lang="en"/>
                        <a:t>All about Me!</a:t>
                      </a:r>
                      <a:endParaRPr/>
                    </a:p>
                    <a:p>
                      <a:pPr indent="0" lvl="0" marL="0" rtl="0" algn="ctr">
                        <a:spcBef>
                          <a:spcPts val="0"/>
                        </a:spcBef>
                        <a:spcAft>
                          <a:spcPts val="0"/>
                        </a:spcAft>
                        <a:buNone/>
                      </a:pPr>
                      <a:r>
                        <a:t/>
                      </a:r>
                      <a:endParaRPr i="1"/>
                    </a:p>
                    <a:p>
                      <a:pPr indent="0" lvl="0" marL="0" rtl="0" algn="ctr">
                        <a:spcBef>
                          <a:spcPts val="0"/>
                        </a:spcBef>
                        <a:spcAft>
                          <a:spcPts val="0"/>
                        </a:spcAft>
                        <a:buNone/>
                      </a:pPr>
                      <a:r>
                        <a:rPr i="1" lang="en"/>
                        <a:t>(Family)</a:t>
                      </a:r>
                      <a:endParaRPr i="1"/>
                    </a:p>
                  </a:txBody>
                  <a:tcPr marT="91425" marB="91425" marR="91425" marL="91425" anchor="ctr"/>
                </a:tc>
                <a:tc>
                  <a:txBody>
                    <a:bodyPr/>
                    <a:lstStyle/>
                    <a:p>
                      <a:pPr indent="0" lvl="0" marL="0" rtl="0" algn="ctr">
                        <a:spcBef>
                          <a:spcPts val="0"/>
                        </a:spcBef>
                        <a:spcAft>
                          <a:spcPts val="0"/>
                        </a:spcAft>
                        <a:buNone/>
                      </a:pPr>
                      <a:r>
                        <a:rPr lang="en"/>
                        <a:t>On our way! </a:t>
                      </a:r>
                      <a:endParaRPr/>
                    </a:p>
                    <a:p>
                      <a:pPr indent="0" lvl="0" marL="0" rtl="0" algn="ctr">
                        <a:spcBef>
                          <a:spcPts val="0"/>
                        </a:spcBef>
                        <a:spcAft>
                          <a:spcPts val="0"/>
                        </a:spcAft>
                        <a:buNone/>
                      </a:pPr>
                      <a:r>
                        <a:t/>
                      </a:r>
                      <a:endParaRPr i="1"/>
                    </a:p>
                    <a:p>
                      <a:pPr indent="0" lvl="0" marL="0" rtl="0" algn="ctr">
                        <a:spcBef>
                          <a:spcPts val="0"/>
                        </a:spcBef>
                        <a:spcAft>
                          <a:spcPts val="0"/>
                        </a:spcAft>
                        <a:buNone/>
                      </a:pPr>
                      <a:r>
                        <a:rPr i="1" lang="en"/>
                        <a:t>(Transport)</a:t>
                      </a:r>
                      <a:endParaRPr i="1"/>
                    </a:p>
                  </a:txBody>
                  <a:tcPr marT="91425" marB="91425" marR="91425" marL="91425" anchor="ctr"/>
                </a:tc>
                <a:tc>
                  <a:txBody>
                    <a:bodyPr/>
                    <a:lstStyle/>
                    <a:p>
                      <a:pPr indent="0" lvl="0" marL="0" rtl="0" algn="ctr">
                        <a:spcBef>
                          <a:spcPts val="0"/>
                        </a:spcBef>
                        <a:spcAft>
                          <a:spcPts val="0"/>
                        </a:spcAft>
                        <a:buNone/>
                      </a:pPr>
                      <a:r>
                        <a:rPr lang="en"/>
                        <a:t>EIEIO</a:t>
                      </a:r>
                      <a:endParaRPr/>
                    </a:p>
                    <a:p>
                      <a:pPr indent="0" lvl="0" marL="0" rtl="0" algn="ctr">
                        <a:spcBef>
                          <a:spcPts val="0"/>
                        </a:spcBef>
                        <a:spcAft>
                          <a:spcPts val="0"/>
                        </a:spcAft>
                        <a:buNone/>
                      </a:pPr>
                      <a:r>
                        <a:t/>
                      </a:r>
                      <a:endParaRPr i="1"/>
                    </a:p>
                    <a:p>
                      <a:pPr indent="0" lvl="0" marL="0" rtl="0" algn="ctr">
                        <a:spcBef>
                          <a:spcPts val="0"/>
                        </a:spcBef>
                        <a:spcAft>
                          <a:spcPts val="0"/>
                        </a:spcAft>
                        <a:buNone/>
                      </a:pPr>
                      <a:r>
                        <a:rPr i="1" lang="en"/>
                        <a:t>(on the Farm)</a:t>
                      </a:r>
                      <a:endParaRPr i="1"/>
                    </a:p>
                  </a:txBody>
                  <a:tcPr marT="91425" marB="91425" marR="91425" marL="91425" anchor="ctr"/>
                </a:tc>
                <a:tc>
                  <a:txBody>
                    <a:bodyPr/>
                    <a:lstStyle/>
                    <a:p>
                      <a:pPr indent="0" lvl="0" marL="0" rtl="0" algn="ctr">
                        <a:spcBef>
                          <a:spcPts val="0"/>
                        </a:spcBef>
                        <a:spcAft>
                          <a:spcPts val="0"/>
                        </a:spcAft>
                        <a:buNone/>
                      </a:pPr>
                      <a:r>
                        <a:rPr lang="en"/>
                        <a:t>To infinity and beyond!</a:t>
                      </a:r>
                      <a:endParaRPr/>
                    </a:p>
                    <a:p>
                      <a:pPr indent="0" lvl="0" marL="0" rtl="0" algn="ctr">
                        <a:spcBef>
                          <a:spcPts val="0"/>
                        </a:spcBef>
                        <a:spcAft>
                          <a:spcPts val="0"/>
                        </a:spcAft>
                        <a:buNone/>
                      </a:pPr>
                      <a:r>
                        <a:t/>
                      </a:r>
                      <a:endParaRPr i="1"/>
                    </a:p>
                    <a:p>
                      <a:pPr indent="0" lvl="0" marL="0" rtl="0" algn="ctr">
                        <a:spcBef>
                          <a:spcPts val="0"/>
                        </a:spcBef>
                        <a:spcAft>
                          <a:spcPts val="0"/>
                        </a:spcAft>
                        <a:buNone/>
                      </a:pPr>
                      <a:r>
                        <a:rPr i="1" lang="en"/>
                        <a:t>(Space)</a:t>
                      </a:r>
                      <a:endParaRPr i="1"/>
                    </a:p>
                  </a:txBody>
                  <a:tcPr marT="91425" marB="91425" marR="91425" marL="91425" anchor="ctr"/>
                </a:tc>
                <a:tc>
                  <a:txBody>
                    <a:bodyPr/>
                    <a:lstStyle/>
                    <a:p>
                      <a:pPr indent="0" lvl="0" marL="0" rtl="0" algn="ctr">
                        <a:spcBef>
                          <a:spcPts val="0"/>
                        </a:spcBef>
                        <a:spcAft>
                          <a:spcPts val="0"/>
                        </a:spcAft>
                        <a:buNone/>
                      </a:pPr>
                      <a:r>
                        <a:rPr lang="en"/>
                        <a:t>All creatures great and small</a:t>
                      </a:r>
                      <a:endParaRPr/>
                    </a:p>
                    <a:p>
                      <a:pPr indent="0" lvl="0" marL="0" rtl="0" algn="ctr">
                        <a:spcBef>
                          <a:spcPts val="0"/>
                        </a:spcBef>
                        <a:spcAft>
                          <a:spcPts val="0"/>
                        </a:spcAft>
                        <a:buNone/>
                      </a:pPr>
                      <a:r>
                        <a:t/>
                      </a:r>
                      <a:endParaRPr i="1"/>
                    </a:p>
                    <a:p>
                      <a:pPr indent="0" lvl="0" marL="0" rtl="0" algn="ctr">
                        <a:spcBef>
                          <a:spcPts val="0"/>
                        </a:spcBef>
                        <a:spcAft>
                          <a:spcPts val="0"/>
                        </a:spcAft>
                        <a:buNone/>
                      </a:pPr>
                      <a:r>
                        <a:rPr i="1" lang="en"/>
                        <a:t>(Animals and Minibeasts)</a:t>
                      </a:r>
                      <a:endParaRPr i="1"/>
                    </a:p>
                  </a:txBody>
                  <a:tcPr marT="91425" marB="91425" marR="91425" marL="91425" anchor="ctr"/>
                </a:tc>
                <a:tc>
                  <a:txBody>
                    <a:bodyPr/>
                    <a:lstStyle/>
                    <a:p>
                      <a:pPr indent="0" lvl="0" marL="0" rtl="0" algn="ctr">
                        <a:spcBef>
                          <a:spcPts val="0"/>
                        </a:spcBef>
                        <a:spcAft>
                          <a:spcPts val="0"/>
                        </a:spcAft>
                        <a:buNone/>
                      </a:pPr>
                      <a:r>
                        <a:rPr lang="en"/>
                        <a:t>Once upon a time…</a:t>
                      </a:r>
                      <a:endParaRPr/>
                    </a:p>
                    <a:p>
                      <a:pPr indent="0" lvl="0" marL="0" rtl="0" algn="ctr">
                        <a:spcBef>
                          <a:spcPts val="0"/>
                        </a:spcBef>
                        <a:spcAft>
                          <a:spcPts val="0"/>
                        </a:spcAft>
                        <a:buNone/>
                      </a:pPr>
                      <a:r>
                        <a:t/>
                      </a:r>
                      <a:endParaRPr/>
                    </a:p>
                    <a:p>
                      <a:pPr indent="0" lvl="0" marL="0" rtl="0" algn="ctr">
                        <a:spcBef>
                          <a:spcPts val="0"/>
                        </a:spcBef>
                        <a:spcAft>
                          <a:spcPts val="0"/>
                        </a:spcAft>
                        <a:buNone/>
                      </a:pPr>
                      <a:r>
                        <a:rPr i="1" lang="en"/>
                        <a:t>(Traditional Tales)</a:t>
                      </a:r>
                      <a:endParaRPr i="1"/>
                    </a:p>
                  </a:txBody>
                  <a:tcPr marT="91425" marB="91425" marR="91425" marL="91425" anchor="ctr"/>
                </a:tc>
              </a:tr>
            </a:tbl>
          </a:graphicData>
        </a:graphic>
      </p:graphicFrame>
      <p:sp>
        <p:nvSpPr>
          <p:cNvPr id="83" name="Google Shape;83;p16"/>
          <p:cNvSpPr txBox="1"/>
          <p:nvPr/>
        </p:nvSpPr>
        <p:spPr>
          <a:xfrm>
            <a:off x="355050" y="3386525"/>
            <a:ext cx="84774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2"/>
                </a:solidFill>
              </a:rPr>
              <a:t>Just so you are aware, I am out of class all day on Tuesdays for PPA and Early Years Leadership time. Mr Riley will be covering me on this day.</a:t>
            </a:r>
            <a:endParaRPr sz="18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Rewards (1)</a:t>
            </a:r>
            <a:endParaRPr/>
          </a:p>
        </p:txBody>
      </p:sp>
      <p:sp>
        <p:nvSpPr>
          <p:cNvPr id="89" name="Google Shape;89;p17"/>
          <p:cNvSpPr txBox="1"/>
          <p:nvPr>
            <p:ph idx="1" type="body"/>
          </p:nvPr>
        </p:nvSpPr>
        <p:spPr>
          <a:xfrm>
            <a:off x="311700" y="1152475"/>
            <a:ext cx="8520600" cy="339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Reception we use a behaviour system called the ‘Shooting Star’. All children begin the day on the ‘sunshine’ and have the chance to move their pegs up to the ‘shooting star’ for outstanding work, good listening, being kind and being helpful. Every day is a new day, so the children will begin the next day back on the sunshine!</a:t>
            </a:r>
            <a:endParaRPr/>
          </a:p>
          <a:p>
            <a:pPr indent="0" lvl="0" marL="0" rtl="0" algn="l">
              <a:spcBef>
                <a:spcPts val="1600"/>
              </a:spcBef>
              <a:spcAft>
                <a:spcPts val="0"/>
              </a:spcAft>
              <a:buNone/>
            </a:pPr>
            <a:r>
              <a:rPr lang="en"/>
              <a:t>Children who end the day on the ‘shooting star’ are awarded a sticker at the end of the day.</a:t>
            </a:r>
            <a:endParaRPr/>
          </a:p>
          <a:p>
            <a:pPr indent="0" lvl="0" marL="0" rtl="0" algn="l">
              <a:spcBef>
                <a:spcPts val="1600"/>
              </a:spcBef>
              <a:spcAft>
                <a:spcPts val="1600"/>
              </a:spcAft>
              <a:buNone/>
            </a:pPr>
            <a:r>
              <a:t/>
            </a:r>
            <a:endParaRPr/>
          </a:p>
        </p:txBody>
      </p:sp>
      <p:pic>
        <p:nvPicPr>
          <p:cNvPr id="90" name="Google Shape;90;p17"/>
          <p:cNvPicPr preferRelativeResize="0"/>
          <p:nvPr/>
        </p:nvPicPr>
        <p:blipFill rotWithShape="1">
          <a:blip r:embed="rId3">
            <a:alphaModFix/>
          </a:blip>
          <a:srcRect b="21146" l="0" r="0" t="7122"/>
          <a:stretch/>
        </p:blipFill>
        <p:spPr>
          <a:xfrm>
            <a:off x="5153225" y="225125"/>
            <a:ext cx="3781900" cy="792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Rewards (2) </a:t>
            </a:r>
            <a:endParaRPr/>
          </a:p>
        </p:txBody>
      </p:sp>
      <p:sp>
        <p:nvSpPr>
          <p:cNvPr id="96" name="Google Shape;9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children are all also allocated to a specific house and are able to gain house points for their house. These house points are counted on a weekly basis and combined with the rest of the year groups within the school. The leading houses are announced in Assemblies on a weekly basis. </a:t>
            </a:r>
            <a:endParaRPr/>
          </a:p>
          <a:p>
            <a:pPr indent="0" lvl="0" marL="0" rtl="0" algn="l">
              <a:spcBef>
                <a:spcPts val="1600"/>
              </a:spcBef>
              <a:spcAft>
                <a:spcPts val="0"/>
              </a:spcAft>
              <a:buNone/>
            </a:pPr>
            <a:r>
              <a:rPr lang="en"/>
              <a:t>The children have now been given a house and a house colour, which I will give you the information of over the next few days. If your child has a sibling within the school, they will be put in the same coloured house as their sibling.</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97" name="Google Shape;97;p18"/>
          <p:cNvPicPr preferRelativeResize="0"/>
          <p:nvPr/>
        </p:nvPicPr>
        <p:blipFill rotWithShape="1">
          <a:blip r:embed="rId3">
            <a:alphaModFix/>
          </a:blip>
          <a:srcRect b="21146" l="0" r="0" t="7122"/>
          <a:stretch/>
        </p:blipFill>
        <p:spPr>
          <a:xfrm>
            <a:off x="5206850" y="225125"/>
            <a:ext cx="3724774" cy="792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Homework</a:t>
            </a:r>
            <a:endParaRPr/>
          </a:p>
        </p:txBody>
      </p:sp>
      <p:sp>
        <p:nvSpPr>
          <p:cNvPr id="103" name="Google Shape;103;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Homework is compulsory in Reception.</a:t>
            </a:r>
            <a:endParaRPr/>
          </a:p>
          <a:p>
            <a:pPr indent="0" lvl="0" marL="0" rtl="0" algn="l">
              <a:spcBef>
                <a:spcPts val="1600"/>
              </a:spcBef>
              <a:spcAft>
                <a:spcPts val="0"/>
              </a:spcAft>
              <a:buNone/>
            </a:pPr>
            <a:r>
              <a:rPr lang="en"/>
              <a:t>Friday- homework posted onto Tapestry.</a:t>
            </a:r>
            <a:endParaRPr/>
          </a:p>
          <a:p>
            <a:pPr indent="0" lvl="0" marL="0" rtl="0" algn="l">
              <a:spcBef>
                <a:spcPts val="1600"/>
              </a:spcBef>
              <a:spcAft>
                <a:spcPts val="0"/>
              </a:spcAft>
              <a:buNone/>
            </a:pPr>
            <a:r>
              <a:rPr lang="en"/>
              <a:t>Wednesday- when homework is due in.</a:t>
            </a:r>
            <a:endParaRPr/>
          </a:p>
          <a:p>
            <a:pPr indent="0" lvl="0" marL="0" rtl="0" algn="l">
              <a:spcBef>
                <a:spcPts val="1600"/>
              </a:spcBef>
              <a:spcAft>
                <a:spcPts val="0"/>
              </a:spcAft>
              <a:buNone/>
            </a:pPr>
            <a:r>
              <a:rPr lang="en"/>
              <a:t>Please make sure that you upload images or videos up on Tapestry as evidence of completing homework, so we can make sure that all children are completing it. There is no need to send in the children’s homework books. The children will </a:t>
            </a:r>
            <a:r>
              <a:rPr lang="en"/>
              <a:t>receive</a:t>
            </a:r>
            <a:r>
              <a:rPr lang="en"/>
              <a:t> their first homework this week.</a:t>
            </a:r>
            <a:endParaRPr/>
          </a:p>
          <a:p>
            <a:pPr indent="0" lvl="0" marL="0" rtl="0" algn="l">
              <a:spcBef>
                <a:spcPts val="1600"/>
              </a:spcBef>
              <a:spcAft>
                <a:spcPts val="1600"/>
              </a:spcAft>
              <a:buNone/>
            </a:pPr>
            <a:r>
              <a:t/>
            </a:r>
            <a:endParaRPr/>
          </a:p>
        </p:txBody>
      </p:sp>
      <p:pic>
        <p:nvPicPr>
          <p:cNvPr id="104" name="Google Shape;104;p19"/>
          <p:cNvPicPr preferRelativeResize="0"/>
          <p:nvPr/>
        </p:nvPicPr>
        <p:blipFill rotWithShape="1">
          <a:blip r:embed="rId3">
            <a:alphaModFix/>
          </a:blip>
          <a:srcRect b="21146" l="0" r="0" t="7122"/>
          <a:stretch/>
        </p:blipFill>
        <p:spPr>
          <a:xfrm>
            <a:off x="4065400" y="225125"/>
            <a:ext cx="4876800" cy="792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Phonics- Little Wandle</a:t>
            </a:r>
            <a:endParaRPr/>
          </a:p>
        </p:txBody>
      </p:sp>
      <p:sp>
        <p:nvSpPr>
          <p:cNvPr id="110" name="Google Shape;110;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Phonics is a vital part of Reception. It is where the children learn sounds that will support them with their reading and writing. </a:t>
            </a:r>
            <a:endParaRPr/>
          </a:p>
          <a:p>
            <a:pPr indent="0" lvl="0" marL="0" rtl="0" algn="l">
              <a:spcBef>
                <a:spcPts val="1600"/>
              </a:spcBef>
              <a:spcAft>
                <a:spcPts val="0"/>
              </a:spcAft>
              <a:buNone/>
            </a:pPr>
            <a:r>
              <a:rPr lang="en"/>
              <a:t>Here are some useful links, if you are new to phonics or need some more support:</a:t>
            </a:r>
            <a:endParaRPr/>
          </a:p>
          <a:p>
            <a:pPr indent="0" lvl="0" marL="0" rtl="0" algn="l">
              <a:spcBef>
                <a:spcPts val="1600"/>
              </a:spcBef>
              <a:spcAft>
                <a:spcPts val="0"/>
              </a:spcAft>
              <a:buNone/>
            </a:pPr>
            <a:r>
              <a:rPr lang="en" u="sng">
                <a:solidFill>
                  <a:schemeClr val="hlink"/>
                </a:solidFill>
                <a:hlinkClick r:id="rId3"/>
              </a:rPr>
              <a:t>https://www.littlewandlelettersandsounds.org.uk/resources/for-parents/</a:t>
            </a:r>
            <a:r>
              <a:rPr lang="en"/>
              <a:t> </a:t>
            </a:r>
            <a:endParaRPr/>
          </a:p>
          <a:p>
            <a:pPr indent="0" lvl="0" marL="0" rtl="0" algn="l">
              <a:spcBef>
                <a:spcPts val="1600"/>
              </a:spcBef>
              <a:spcAft>
                <a:spcPts val="0"/>
              </a:spcAft>
              <a:buNone/>
            </a:pPr>
            <a:r>
              <a:rPr lang="en" u="sng">
                <a:solidFill>
                  <a:schemeClr val="hlink"/>
                </a:solidFill>
                <a:hlinkClick r:id="rId4"/>
              </a:rPr>
              <a:t>https://www.youtube.com/channel/UCP_FbjYUP_UtldV2K_-niWw</a:t>
            </a:r>
            <a:r>
              <a:rPr lang="en"/>
              <a:t> </a:t>
            </a:r>
            <a:endParaRPr/>
          </a:p>
          <a:p>
            <a:pPr indent="0" lvl="0" marL="0" rtl="0" algn="l">
              <a:spcBef>
                <a:spcPts val="1600"/>
              </a:spcBef>
              <a:spcAft>
                <a:spcPts val="0"/>
              </a:spcAft>
              <a:buNone/>
            </a:pPr>
            <a:r>
              <a:rPr lang="en" u="sng">
                <a:solidFill>
                  <a:schemeClr val="hlink"/>
                </a:solidFill>
                <a:hlinkClick r:id="rId5"/>
              </a:rPr>
              <a:t>https://www.stbernadette.herts.sch.uk/web/little_wandle_phonics_-_parents_information/593350</a:t>
            </a:r>
            <a:r>
              <a:rPr lang="en"/>
              <a:t> </a:t>
            </a:r>
            <a:endParaRPr/>
          </a:p>
          <a:p>
            <a:pPr indent="0" lvl="0" marL="0" rtl="0" algn="l">
              <a:spcBef>
                <a:spcPts val="1600"/>
              </a:spcBef>
              <a:spcAft>
                <a:spcPts val="1600"/>
              </a:spcAft>
              <a:buNone/>
            </a:pPr>
            <a:r>
              <a:t/>
            </a:r>
            <a:endParaRPr/>
          </a:p>
        </p:txBody>
      </p:sp>
      <p:pic>
        <p:nvPicPr>
          <p:cNvPr id="111" name="Google Shape;111;p20"/>
          <p:cNvPicPr preferRelativeResize="0"/>
          <p:nvPr/>
        </p:nvPicPr>
        <p:blipFill rotWithShape="1">
          <a:blip r:embed="rId6">
            <a:alphaModFix/>
          </a:blip>
          <a:srcRect b="21146" l="0" r="0" t="7122"/>
          <a:stretch/>
        </p:blipFill>
        <p:spPr>
          <a:xfrm>
            <a:off x="4054825" y="225125"/>
            <a:ext cx="4876800" cy="792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(1)</a:t>
            </a:r>
            <a:endParaRPr/>
          </a:p>
        </p:txBody>
      </p:sp>
      <p:sp>
        <p:nvSpPr>
          <p:cNvPr id="117" name="Google Shape;117;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is expected at home on a daily basis. We will be reading with your children three times over a two week period. Reading books are handed out every Monday, </a:t>
            </a:r>
            <a:r>
              <a:rPr lang="en"/>
              <a:t>which</a:t>
            </a:r>
            <a:r>
              <a:rPr lang="en"/>
              <a:t> you will need to keep for the week. These books are then returned on the following Monday, where you will be given a new one. We can not give out a new book until the previous one has been returned.</a:t>
            </a:r>
            <a:endParaRPr/>
          </a:p>
          <a:p>
            <a:pPr indent="0" lvl="0" marL="0" rtl="0" algn="l">
              <a:spcBef>
                <a:spcPts val="1600"/>
              </a:spcBef>
              <a:spcAft>
                <a:spcPts val="1600"/>
              </a:spcAft>
              <a:buNone/>
            </a:pPr>
            <a:r>
              <a:rPr lang="en"/>
              <a:t>We are awaiting for access to our online Reading Journals newly named Boom reading. Once we receive those, a letter will be sent home with parent login information. We ask that you record a minimum of once a week (feel free to record more if you would like).</a:t>
            </a:r>
            <a:endParaRPr/>
          </a:p>
        </p:txBody>
      </p:sp>
      <p:pic>
        <p:nvPicPr>
          <p:cNvPr id="118" name="Google Shape;118;p21"/>
          <p:cNvPicPr preferRelativeResize="0"/>
          <p:nvPr/>
        </p:nvPicPr>
        <p:blipFill rotWithShape="1">
          <a:blip r:embed="rId3">
            <a:alphaModFix/>
          </a:blip>
          <a:srcRect b="21146" l="0" r="0" t="7122"/>
          <a:stretch/>
        </p:blipFill>
        <p:spPr>
          <a:xfrm>
            <a:off x="4054850" y="225125"/>
            <a:ext cx="4876800" cy="792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