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3" r:id="rId6"/>
    <p:sldId id="269" r:id="rId7"/>
    <p:sldId id="270" r:id="rId8"/>
    <p:sldId id="268" r:id="rId9"/>
    <p:sldId id="264" r:id="rId10"/>
    <p:sldId id="265" r:id="rId11"/>
    <p:sldId id="262" r:id="rId12"/>
    <p:sldId id="260" r:id="rId13"/>
    <p:sldId id="261"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5D9B72-E2BE-43BD-8474-ADEAE9C9A72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30342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5D9B72-E2BE-43BD-8474-ADEAE9C9A72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30604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05D9B72-E2BE-43BD-8474-ADEAE9C9A721}" type="datetimeFigureOut">
              <a:rPr lang="en-GB" smtClean="0"/>
              <a:t>12/09/2023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26599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5D9B72-E2BE-43BD-8474-ADEAE9C9A72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27448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05D9B72-E2BE-43BD-8474-ADEAE9C9A721}" type="datetimeFigureOut">
              <a:rPr lang="en-GB" smtClean="0"/>
              <a:t>12/09/2023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81AFE74-F932-4897-91B2-7A39FC135BDE}" type="slidenum">
              <a:rPr lang="en-GB" smtClean="0"/>
              <a:t>‹#›</a:t>
            </a:fld>
            <a:endParaRPr lang="en-GB"/>
          </a:p>
        </p:txBody>
      </p:sp>
    </p:spTree>
    <p:extLst>
      <p:ext uri="{BB962C8B-B14F-4D97-AF65-F5344CB8AC3E}">
        <p14:creationId xmlns:p14="http://schemas.microsoft.com/office/powerpoint/2010/main" val="22609080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5D9B72-E2BE-43BD-8474-ADEAE9C9A72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289224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5D9B72-E2BE-43BD-8474-ADEAE9C9A721}"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373160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5D9B72-E2BE-43BD-8474-ADEAE9C9A721}"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14301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D9B72-E2BE-43BD-8474-ADEAE9C9A721}"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39495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D9B72-E2BE-43BD-8474-ADEAE9C9A72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135331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D9B72-E2BE-43BD-8474-ADEAE9C9A72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1AFE74-F932-4897-91B2-7A39FC135BDE}" type="slidenum">
              <a:rPr lang="en-GB" smtClean="0"/>
              <a:t>‹#›</a:t>
            </a:fld>
            <a:endParaRPr lang="en-GB"/>
          </a:p>
        </p:txBody>
      </p:sp>
    </p:spTree>
    <p:extLst>
      <p:ext uri="{BB962C8B-B14F-4D97-AF65-F5344CB8AC3E}">
        <p14:creationId xmlns:p14="http://schemas.microsoft.com/office/powerpoint/2010/main" val="79172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05D9B72-E2BE-43BD-8474-ADEAE9C9A721}" type="datetimeFigureOut">
              <a:rPr lang="en-GB" smtClean="0"/>
              <a:t>12/09/2023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81AFE74-F932-4897-91B2-7A39FC135BDE}" type="slidenum">
              <a:rPr lang="en-GB" smtClean="0"/>
              <a:t>‹#›</a:t>
            </a:fld>
            <a:endParaRPr lang="en-GB"/>
          </a:p>
        </p:txBody>
      </p:sp>
    </p:spTree>
    <p:extLst>
      <p:ext uri="{BB962C8B-B14F-4D97-AF65-F5344CB8AC3E}">
        <p14:creationId xmlns:p14="http://schemas.microsoft.com/office/powerpoint/2010/main" val="31279513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Meet the teacher</a:t>
            </a:r>
            <a:endParaRPr lang="en-GB" dirty="0"/>
          </a:p>
        </p:txBody>
      </p:sp>
      <p:sp>
        <p:nvSpPr>
          <p:cNvPr id="3" name="Subtitle 2"/>
          <p:cNvSpPr>
            <a:spLocks noGrp="1"/>
          </p:cNvSpPr>
          <p:nvPr>
            <p:ph type="subTitle" idx="1"/>
          </p:nvPr>
        </p:nvSpPr>
        <p:spPr/>
        <p:txBody>
          <a:bodyPr>
            <a:normAutofit/>
          </a:bodyPr>
          <a:lstStyle/>
          <a:p>
            <a:r>
              <a:rPr lang="en-GB" sz="3200" dirty="0" smtClean="0"/>
              <a:t>September 2023 – Welcome to Year 4 </a:t>
            </a:r>
            <a:endParaRPr lang="en-GB" sz="3200" dirty="0"/>
          </a:p>
        </p:txBody>
      </p:sp>
    </p:spTree>
    <p:extLst>
      <p:ext uri="{BB962C8B-B14F-4D97-AF65-F5344CB8AC3E}">
        <p14:creationId xmlns:p14="http://schemas.microsoft.com/office/powerpoint/2010/main" val="419675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you can support your child in year 4 </a:t>
            </a:r>
            <a:endParaRPr lang="en-GB" dirty="0"/>
          </a:p>
        </p:txBody>
      </p:sp>
      <p:sp>
        <p:nvSpPr>
          <p:cNvPr id="3" name="Content Placeholder 2"/>
          <p:cNvSpPr>
            <a:spLocks noGrp="1"/>
          </p:cNvSpPr>
          <p:nvPr>
            <p:ph idx="1"/>
          </p:nvPr>
        </p:nvSpPr>
        <p:spPr/>
        <p:txBody>
          <a:bodyPr>
            <a:noAutofit/>
          </a:bodyPr>
          <a:lstStyle/>
          <a:p>
            <a:r>
              <a:rPr lang="en-GB" sz="3600" dirty="0" smtClean="0"/>
              <a:t>Homework – Help and support your children with homework given.</a:t>
            </a:r>
          </a:p>
          <a:p>
            <a:r>
              <a:rPr lang="en-GB" sz="3600" dirty="0" smtClean="0"/>
              <a:t>Reading – Encourage your child to read regularly at home and when possible to have someone listen to them. </a:t>
            </a:r>
          </a:p>
          <a:p>
            <a:r>
              <a:rPr lang="en-GB" sz="3600" dirty="0" smtClean="0"/>
              <a:t>Organisation – Help your child to be ready to learn with the correct equipment, PE kits, water bottles, reading records. </a:t>
            </a:r>
            <a:endParaRPr lang="en-GB" sz="3600" dirty="0"/>
          </a:p>
        </p:txBody>
      </p:sp>
    </p:spTree>
    <p:extLst>
      <p:ext uri="{BB962C8B-B14F-4D97-AF65-F5344CB8AC3E}">
        <p14:creationId xmlns:p14="http://schemas.microsoft.com/office/powerpoint/2010/main" val="3416958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 books to read </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5980423" y="3244334"/>
            <a:ext cx="231154" cy="369332"/>
          </a:xfrm>
          <a:prstGeom prst="rect">
            <a:avLst/>
          </a:prstGeom>
        </p:spPr>
        <p:txBody>
          <a:bodyPr wrap="none">
            <a:spAutoFit/>
          </a:bodyPr>
          <a:lstStyle/>
          <a:p>
            <a:r>
              <a:rPr lang="en-GB" dirty="0"/>
              <a:t> </a:t>
            </a:r>
          </a:p>
        </p:txBody>
      </p:sp>
      <p:pic>
        <p:nvPicPr>
          <p:cNvPr id="7" name="Picture 6"/>
          <p:cNvPicPr>
            <a:picLocks noChangeAspect="1"/>
          </p:cNvPicPr>
          <p:nvPr/>
        </p:nvPicPr>
        <p:blipFill rotWithShape="1">
          <a:blip r:embed="rId2"/>
          <a:srcRect b="9188"/>
          <a:stretch/>
        </p:blipFill>
        <p:spPr>
          <a:xfrm>
            <a:off x="288441" y="539563"/>
            <a:ext cx="11383964" cy="5778873"/>
          </a:xfrm>
          <a:prstGeom prst="rect">
            <a:avLst/>
          </a:prstGeom>
        </p:spPr>
      </p:pic>
    </p:spTree>
    <p:extLst>
      <p:ext uri="{BB962C8B-B14F-4D97-AF65-F5344CB8AC3E}">
        <p14:creationId xmlns:p14="http://schemas.microsoft.com/office/powerpoint/2010/main" val="342840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Hudnall</a:t>
            </a:r>
            <a:r>
              <a:rPr lang="en-GB" dirty="0" smtClean="0"/>
              <a:t> park residential </a:t>
            </a:r>
            <a:endParaRPr lang="en-GB" dirty="0"/>
          </a:p>
        </p:txBody>
      </p:sp>
      <p:sp>
        <p:nvSpPr>
          <p:cNvPr id="3" name="Content Placeholder 2"/>
          <p:cNvSpPr>
            <a:spLocks noGrp="1"/>
          </p:cNvSpPr>
          <p:nvPr>
            <p:ph idx="1"/>
          </p:nvPr>
        </p:nvSpPr>
        <p:spPr>
          <a:xfrm>
            <a:off x="1202919" y="2011680"/>
            <a:ext cx="9784080" cy="1307592"/>
          </a:xfrm>
        </p:spPr>
        <p:txBody>
          <a:bodyPr>
            <a:normAutofit/>
          </a:bodyPr>
          <a:lstStyle/>
          <a:p>
            <a:pPr marL="0" indent="0">
              <a:buNone/>
            </a:pPr>
            <a:r>
              <a:rPr lang="en-GB" sz="2400" dirty="0" smtClean="0"/>
              <a:t>This trip will be on 12</a:t>
            </a:r>
            <a:r>
              <a:rPr lang="en-GB" sz="2400" baseline="30000" dirty="0" smtClean="0"/>
              <a:t>th</a:t>
            </a:r>
            <a:r>
              <a:rPr lang="en-GB" sz="2400" dirty="0" smtClean="0"/>
              <a:t> – 13</a:t>
            </a:r>
            <a:r>
              <a:rPr lang="en-GB" sz="2400" baseline="30000" dirty="0" smtClean="0"/>
              <a:t>th</a:t>
            </a:r>
            <a:r>
              <a:rPr lang="en-GB" sz="2400" dirty="0" smtClean="0"/>
              <a:t> October. </a:t>
            </a:r>
          </a:p>
          <a:p>
            <a:pPr marL="0" indent="0">
              <a:buNone/>
            </a:pPr>
            <a:r>
              <a:rPr lang="en-GB" sz="2400" dirty="0" err="1" smtClean="0"/>
              <a:t>Hudnall</a:t>
            </a:r>
            <a:r>
              <a:rPr lang="en-GB" sz="2400" dirty="0" smtClean="0"/>
              <a:t> Park offers activities designed to develop children's educational, personal and social skills.</a:t>
            </a:r>
            <a:endParaRPr lang="en-GB" sz="2400" dirty="0"/>
          </a:p>
        </p:txBody>
      </p:sp>
      <p:pic>
        <p:nvPicPr>
          <p:cNvPr id="4" name="Picture 3"/>
          <p:cNvPicPr>
            <a:picLocks noChangeAspect="1"/>
          </p:cNvPicPr>
          <p:nvPr/>
        </p:nvPicPr>
        <p:blipFill rotWithShape="1">
          <a:blip r:embed="rId2"/>
          <a:srcRect l="857" t="27270" r="52634" b="54867"/>
          <a:stretch/>
        </p:blipFill>
        <p:spPr>
          <a:xfrm>
            <a:off x="4783398" y="3035350"/>
            <a:ext cx="5800386" cy="1253171"/>
          </a:xfrm>
          <a:prstGeom prst="rect">
            <a:avLst/>
          </a:prstGeom>
        </p:spPr>
      </p:pic>
      <p:pic>
        <p:nvPicPr>
          <p:cNvPr id="5" name="Picture 4"/>
          <p:cNvPicPr>
            <a:picLocks noChangeAspect="1"/>
          </p:cNvPicPr>
          <p:nvPr/>
        </p:nvPicPr>
        <p:blipFill rotWithShape="1">
          <a:blip r:embed="rId3"/>
          <a:srcRect l="941" t="43181" r="52595" b="29603"/>
          <a:stretch/>
        </p:blipFill>
        <p:spPr>
          <a:xfrm>
            <a:off x="4783398" y="4525553"/>
            <a:ext cx="5800386" cy="1911111"/>
          </a:xfrm>
          <a:prstGeom prst="rect">
            <a:avLst/>
          </a:prstGeom>
        </p:spPr>
      </p:pic>
      <p:sp>
        <p:nvSpPr>
          <p:cNvPr id="6" name="TextBox 5"/>
          <p:cNvSpPr txBox="1"/>
          <p:nvPr/>
        </p:nvSpPr>
        <p:spPr>
          <a:xfrm>
            <a:off x="1202919" y="3233617"/>
            <a:ext cx="3332504" cy="1569660"/>
          </a:xfrm>
          <a:prstGeom prst="rect">
            <a:avLst/>
          </a:prstGeom>
          <a:noFill/>
        </p:spPr>
        <p:txBody>
          <a:bodyPr wrap="square" rtlCol="0">
            <a:spAutoFit/>
          </a:bodyPr>
          <a:lstStyle/>
          <a:p>
            <a:r>
              <a:rPr lang="en-GB" sz="2400" dirty="0" err="1" smtClean="0"/>
              <a:t>Hudnall</a:t>
            </a:r>
            <a:r>
              <a:rPr lang="en-GB" sz="2400" dirty="0" smtClean="0"/>
              <a:t> Park offers a wide range of academic, environmental and adventurous activities. </a:t>
            </a:r>
          </a:p>
        </p:txBody>
      </p:sp>
      <p:pic>
        <p:nvPicPr>
          <p:cNvPr id="7" name="Picture 6"/>
          <p:cNvPicPr>
            <a:picLocks noChangeAspect="1"/>
          </p:cNvPicPr>
          <p:nvPr/>
        </p:nvPicPr>
        <p:blipFill rotWithShape="1">
          <a:blip r:embed="rId4"/>
          <a:srcRect l="52481" t="31854" r="7794" b="9561"/>
          <a:stretch/>
        </p:blipFill>
        <p:spPr>
          <a:xfrm>
            <a:off x="1202919" y="4803276"/>
            <a:ext cx="3182111" cy="1633387"/>
          </a:xfrm>
          <a:prstGeom prst="rect">
            <a:avLst/>
          </a:prstGeom>
        </p:spPr>
      </p:pic>
    </p:spTree>
    <p:extLst>
      <p:ext uri="{BB962C8B-B14F-4D97-AF65-F5344CB8AC3E}">
        <p14:creationId xmlns:p14="http://schemas.microsoft.com/office/powerpoint/2010/main" val="57445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upcoming trips </a:t>
            </a:r>
            <a:endParaRPr lang="en-GB" dirty="0"/>
          </a:p>
        </p:txBody>
      </p:sp>
      <p:sp>
        <p:nvSpPr>
          <p:cNvPr id="4" name="Content Placeholder 2"/>
          <p:cNvSpPr txBox="1">
            <a:spLocks/>
          </p:cNvSpPr>
          <p:nvPr/>
        </p:nvSpPr>
        <p:spPr>
          <a:xfrm>
            <a:off x="898119" y="2218944"/>
            <a:ext cx="4850409" cy="4206240"/>
          </a:xfrm>
          <a:prstGeom prst="rect">
            <a:avLst/>
          </a:prstGeom>
          <a:ln>
            <a:solidFill>
              <a:schemeClr val="bg1"/>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GB" b="1" dirty="0" smtClean="0"/>
              <a:t>Royal Gunpowder Mills Victorian Experience </a:t>
            </a:r>
            <a:endParaRPr lang="en-GB" b="1" dirty="0"/>
          </a:p>
          <a:p>
            <a:pPr marL="0" indent="0" algn="ctr">
              <a:buNone/>
            </a:pPr>
            <a:r>
              <a:rPr lang="en-GB" dirty="0" smtClean="0"/>
              <a:t>Children discover what life was like in Victorian Britain and explore changes to work, education, leisure and transport shaped the world we live in today. </a:t>
            </a:r>
            <a:endParaRPr lang="en-GB" dirty="0"/>
          </a:p>
        </p:txBody>
      </p:sp>
      <p:pic>
        <p:nvPicPr>
          <p:cNvPr id="5" name="Picture 4"/>
          <p:cNvPicPr>
            <a:picLocks noChangeAspect="1"/>
          </p:cNvPicPr>
          <p:nvPr/>
        </p:nvPicPr>
        <p:blipFill rotWithShape="1">
          <a:blip r:embed="rId2"/>
          <a:srcRect l="1596" t="19293" r="3794" b="10444"/>
          <a:stretch/>
        </p:blipFill>
        <p:spPr>
          <a:xfrm>
            <a:off x="1446758" y="4453160"/>
            <a:ext cx="3753129" cy="1792192"/>
          </a:xfrm>
          <a:prstGeom prst="rect">
            <a:avLst/>
          </a:prstGeom>
        </p:spPr>
      </p:pic>
      <p:sp>
        <p:nvSpPr>
          <p:cNvPr id="7" name="TextBox 6"/>
          <p:cNvSpPr txBox="1"/>
          <p:nvPr/>
        </p:nvSpPr>
        <p:spPr>
          <a:xfrm>
            <a:off x="6013622" y="2339546"/>
            <a:ext cx="5478162" cy="1815882"/>
          </a:xfrm>
          <a:prstGeom prst="rect">
            <a:avLst/>
          </a:prstGeom>
          <a:noFill/>
        </p:spPr>
        <p:txBody>
          <a:bodyPr wrap="square" rtlCol="0">
            <a:spAutoFit/>
          </a:bodyPr>
          <a:lstStyle/>
          <a:p>
            <a:pPr algn="ctr"/>
            <a:r>
              <a:rPr lang="en-GB" sz="2800" dirty="0" smtClean="0"/>
              <a:t>We are also planning a trip to a Hindu Temple for the summer term however a date has not been provided for this yet.</a:t>
            </a:r>
            <a:endParaRPr lang="en-GB" sz="2800" dirty="0"/>
          </a:p>
        </p:txBody>
      </p:sp>
    </p:spTree>
    <p:extLst>
      <p:ext uri="{BB962C8B-B14F-4D97-AF65-F5344CB8AC3E}">
        <p14:creationId xmlns:p14="http://schemas.microsoft.com/office/powerpoint/2010/main" val="223294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indent="0" algn="ctr">
              <a:buNone/>
            </a:pPr>
            <a:r>
              <a:rPr lang="en-GB" sz="10000" dirty="0" smtClean="0"/>
              <a:t>THANK YOU FOR YOUR SUPPORT </a:t>
            </a:r>
            <a:endParaRPr lang="en-GB" sz="10000" dirty="0"/>
          </a:p>
        </p:txBody>
      </p:sp>
    </p:spTree>
    <p:extLst>
      <p:ext uri="{BB962C8B-B14F-4D97-AF65-F5344CB8AC3E}">
        <p14:creationId xmlns:p14="http://schemas.microsoft.com/office/powerpoint/2010/main" val="2168166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me </a:t>
            </a:r>
            <a:endParaRPr lang="en-GB" dirty="0"/>
          </a:p>
        </p:txBody>
      </p:sp>
      <p:sp>
        <p:nvSpPr>
          <p:cNvPr id="3" name="Content Placeholder 2"/>
          <p:cNvSpPr>
            <a:spLocks noGrp="1"/>
          </p:cNvSpPr>
          <p:nvPr>
            <p:ph idx="1"/>
          </p:nvPr>
        </p:nvSpPr>
        <p:spPr>
          <a:xfrm>
            <a:off x="321469" y="1954016"/>
            <a:ext cx="11532779" cy="4206240"/>
          </a:xfrm>
        </p:spPr>
        <p:txBody>
          <a:bodyPr/>
          <a:lstStyle/>
          <a:p>
            <a:r>
              <a:rPr lang="en-GB" dirty="0" smtClean="0"/>
              <a:t>This is my first year at St Bernadette’s and my first year of teaching.</a:t>
            </a:r>
          </a:p>
          <a:p>
            <a:r>
              <a:rPr lang="en-GB" dirty="0" smtClean="0"/>
              <a:t>Across my three years at university I have completed training in year 6, 4 and 2</a:t>
            </a:r>
          </a:p>
          <a:p>
            <a:r>
              <a:rPr lang="en-GB" dirty="0" smtClean="0"/>
              <a:t>I am joint PE co-ordinator so I will be aiming to increase participation in sporting events across the school this year alongside Miss Weston in Nursery.</a:t>
            </a:r>
          </a:p>
          <a:p>
            <a:r>
              <a:rPr lang="en-GB" dirty="0"/>
              <a:t>I attended the school as a child and was involved in the school council.</a:t>
            </a:r>
          </a:p>
          <a:p>
            <a:r>
              <a:rPr lang="en-GB" dirty="0" smtClean="0"/>
              <a:t>In year 5 I was taught by Mrs Lavelle-Murphy and in year 6 I was taught by both her and Mrs Reilly so I already have a strong working relationship with the head teachers who will ensure I am supported where needed to provide your children with the best education possible.</a:t>
            </a:r>
            <a:endParaRPr lang="en-GB" dirty="0"/>
          </a:p>
          <a:p>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40380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in year 4</a:t>
            </a:r>
            <a:endParaRPr lang="en-GB" dirty="0"/>
          </a:p>
        </p:txBody>
      </p:sp>
      <p:sp>
        <p:nvSpPr>
          <p:cNvPr id="3" name="Content Placeholder 2"/>
          <p:cNvSpPr>
            <a:spLocks noGrp="1"/>
          </p:cNvSpPr>
          <p:nvPr>
            <p:ph idx="1"/>
          </p:nvPr>
        </p:nvSpPr>
        <p:spPr/>
        <p:txBody>
          <a:bodyPr>
            <a:normAutofit/>
          </a:bodyPr>
          <a:lstStyle/>
          <a:p>
            <a:r>
              <a:rPr lang="en-GB" sz="3600" dirty="0" smtClean="0"/>
              <a:t>Class Teacher – Mr Reeve</a:t>
            </a:r>
          </a:p>
          <a:p>
            <a:endParaRPr lang="en-GB" sz="3600" dirty="0" smtClean="0"/>
          </a:p>
          <a:p>
            <a:r>
              <a:rPr lang="en-GB" sz="3600" dirty="0" smtClean="0"/>
              <a:t>Teaching Assistant - Mrs Choppin supports in the mornings</a:t>
            </a:r>
          </a:p>
          <a:p>
            <a:endParaRPr lang="en-GB" sz="3600" dirty="0" smtClean="0"/>
          </a:p>
          <a:p>
            <a:r>
              <a:rPr lang="en-GB" sz="3600" dirty="0" smtClean="0"/>
              <a:t>PPA - Miss Bell covers Thursdays all day </a:t>
            </a:r>
            <a:endParaRPr lang="en-GB" sz="3600" dirty="0"/>
          </a:p>
        </p:txBody>
      </p:sp>
    </p:spTree>
    <p:extLst>
      <p:ext uri="{BB962C8B-B14F-4D97-AF65-F5344CB8AC3E}">
        <p14:creationId xmlns:p14="http://schemas.microsoft.com/office/powerpoint/2010/main" val="226906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Year 4 TIMETABLE Autumn Term 1 (2023)</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1487" t="23544" r="23446" b="5345"/>
          <a:stretch/>
        </p:blipFill>
        <p:spPr>
          <a:xfrm>
            <a:off x="214184" y="1735271"/>
            <a:ext cx="9045146" cy="4876800"/>
          </a:xfrm>
          <a:prstGeom prst="rect">
            <a:avLst/>
          </a:prstGeom>
        </p:spPr>
      </p:pic>
      <p:sp>
        <p:nvSpPr>
          <p:cNvPr id="5" name="TextBox 4"/>
          <p:cNvSpPr txBox="1"/>
          <p:nvPr/>
        </p:nvSpPr>
        <p:spPr>
          <a:xfrm>
            <a:off x="9415849" y="2011680"/>
            <a:ext cx="2644346" cy="2585323"/>
          </a:xfrm>
          <a:prstGeom prst="rect">
            <a:avLst/>
          </a:prstGeom>
          <a:noFill/>
        </p:spPr>
        <p:txBody>
          <a:bodyPr wrap="square" rtlCol="0">
            <a:spAutoFit/>
          </a:bodyPr>
          <a:lstStyle/>
          <a:p>
            <a:r>
              <a:rPr lang="en-GB" dirty="0" smtClean="0"/>
              <a:t>Our PE days up until Christmas are Tuesday and Wednesday.</a:t>
            </a:r>
          </a:p>
          <a:p>
            <a:endParaRPr lang="en-GB" dirty="0"/>
          </a:p>
          <a:p>
            <a:r>
              <a:rPr lang="en-GB" dirty="0" smtClean="0"/>
              <a:t>On Tuesdays the children will need their swimming equipment and on Wednesday they will need their normal PE kit.</a:t>
            </a:r>
            <a:endParaRPr lang="en-GB" dirty="0"/>
          </a:p>
        </p:txBody>
      </p:sp>
    </p:spTree>
    <p:extLst>
      <p:ext uri="{BB962C8B-B14F-4D97-AF65-F5344CB8AC3E}">
        <p14:creationId xmlns:p14="http://schemas.microsoft.com/office/powerpoint/2010/main" val="325074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5554497" cy="1508760"/>
          </a:xfrm>
        </p:spPr>
        <p:txBody>
          <a:bodyPr/>
          <a:lstStyle/>
          <a:p>
            <a:pPr algn="ctr"/>
            <a:r>
              <a:rPr lang="en-GB" dirty="0" smtClean="0"/>
              <a:t>Behaviour </a:t>
            </a:r>
            <a:endParaRPr lang="en-GB" dirty="0"/>
          </a:p>
        </p:txBody>
      </p:sp>
      <p:sp>
        <p:nvSpPr>
          <p:cNvPr id="3" name="Content Placeholder 2"/>
          <p:cNvSpPr>
            <a:spLocks noGrp="1"/>
          </p:cNvSpPr>
          <p:nvPr>
            <p:ph idx="1"/>
          </p:nvPr>
        </p:nvSpPr>
        <p:spPr>
          <a:xfrm>
            <a:off x="1202919" y="2011680"/>
            <a:ext cx="5554497" cy="4206240"/>
          </a:xfrm>
        </p:spPr>
        <p:txBody>
          <a:bodyPr>
            <a:normAutofit fontScale="92500"/>
          </a:bodyPr>
          <a:lstStyle/>
          <a:p>
            <a:r>
              <a:rPr lang="en-GB" sz="2400" dirty="0" smtClean="0"/>
              <a:t>As a class we have chosen rules and set them to meet expectations and responsibilities. </a:t>
            </a:r>
          </a:p>
          <a:p>
            <a:r>
              <a:rPr lang="en-GB" sz="2400" dirty="0" smtClean="0"/>
              <a:t>Positive rewards </a:t>
            </a:r>
            <a:r>
              <a:rPr lang="en-GB" sz="2400" dirty="0" smtClean="0"/>
              <a:t>include Role </a:t>
            </a:r>
            <a:r>
              <a:rPr lang="en-GB" sz="2400" dirty="0" smtClean="0"/>
              <a:t>of Honour, </a:t>
            </a:r>
            <a:r>
              <a:rPr lang="en-GB" sz="2400" dirty="0" smtClean="0"/>
              <a:t>Merit and house points.</a:t>
            </a:r>
          </a:p>
          <a:p>
            <a:r>
              <a:rPr lang="en-GB" sz="2400" dirty="0" smtClean="0"/>
              <a:t>As well as these, in class we are using marble jars and table points which aim to encourage good behaviour as a class. </a:t>
            </a:r>
          </a:p>
          <a:p>
            <a:r>
              <a:rPr lang="en-GB" sz="2400" dirty="0" smtClean="0"/>
              <a:t>Gold </a:t>
            </a:r>
            <a:r>
              <a:rPr lang="en-GB" sz="2400" dirty="0" smtClean="0"/>
              <a:t>Cards are presented to the children as part of our Good to be Green behaviour policy.</a:t>
            </a:r>
          </a:p>
          <a:p>
            <a:r>
              <a:rPr lang="en-GB" sz="2400" dirty="0" smtClean="0"/>
              <a:t>St Bernadette Values (The 5 Bees)</a:t>
            </a:r>
          </a:p>
          <a:p>
            <a:endParaRPr lang="en-GB" dirty="0"/>
          </a:p>
        </p:txBody>
      </p:sp>
      <p:pic>
        <p:nvPicPr>
          <p:cNvPr id="4" name="Picture 3"/>
          <p:cNvPicPr>
            <a:picLocks noChangeAspect="1"/>
          </p:cNvPicPr>
          <p:nvPr/>
        </p:nvPicPr>
        <p:blipFill rotWithShape="1">
          <a:blip r:embed="rId2"/>
          <a:srcRect l="62462" t="32327" r="25102" b="13155"/>
          <a:stretch/>
        </p:blipFill>
        <p:spPr>
          <a:xfrm>
            <a:off x="8521832" y="476200"/>
            <a:ext cx="2465167" cy="6078917"/>
          </a:xfrm>
          <a:prstGeom prst="rect">
            <a:avLst/>
          </a:prstGeom>
        </p:spPr>
      </p:pic>
    </p:spTree>
    <p:extLst>
      <p:ext uri="{BB962C8B-B14F-4D97-AF65-F5344CB8AC3E}">
        <p14:creationId xmlns:p14="http://schemas.microsoft.com/office/powerpoint/2010/main" val="39336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check</a:t>
            </a:r>
            <a:endParaRPr lang="en-GB" dirty="0"/>
          </a:p>
        </p:txBody>
      </p:sp>
      <p:sp>
        <p:nvSpPr>
          <p:cNvPr id="3" name="Content Placeholder 2"/>
          <p:cNvSpPr>
            <a:spLocks noGrp="1"/>
          </p:cNvSpPr>
          <p:nvPr>
            <p:ph idx="1"/>
          </p:nvPr>
        </p:nvSpPr>
        <p:spPr/>
        <p:txBody>
          <a:bodyPr/>
          <a:lstStyle/>
          <a:p>
            <a:r>
              <a:rPr lang="en-GB" dirty="0" smtClean="0"/>
              <a:t>At the end of year 4 the children will be formally assessed in their times tables.</a:t>
            </a:r>
          </a:p>
          <a:p>
            <a:r>
              <a:rPr lang="en-GB" dirty="0" smtClean="0"/>
              <a:t>The test consists of 25 questions ranging from their two times tables up to their 12 times tables.</a:t>
            </a:r>
          </a:p>
          <a:p>
            <a:r>
              <a:rPr lang="en-GB" dirty="0" smtClean="0"/>
              <a:t>The children will have 6 seconds to answer each question with a 3 second gap between each question.</a:t>
            </a:r>
            <a:endParaRPr lang="en-GB" dirty="0"/>
          </a:p>
        </p:txBody>
      </p:sp>
    </p:spTree>
    <p:extLst>
      <p:ext uri="{BB962C8B-B14F-4D97-AF65-F5344CB8AC3E}">
        <p14:creationId xmlns:p14="http://schemas.microsoft.com/office/powerpoint/2010/main" val="56305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support your children with their times tables</a:t>
            </a:r>
            <a:endParaRPr lang="en-GB" dirty="0"/>
          </a:p>
        </p:txBody>
      </p:sp>
      <p:sp>
        <p:nvSpPr>
          <p:cNvPr id="3" name="Content Placeholder 2"/>
          <p:cNvSpPr>
            <a:spLocks noGrp="1"/>
          </p:cNvSpPr>
          <p:nvPr>
            <p:ph idx="1"/>
          </p:nvPr>
        </p:nvSpPr>
        <p:spPr/>
        <p:txBody>
          <a:bodyPr>
            <a:noAutofit/>
          </a:bodyPr>
          <a:lstStyle/>
          <a:p>
            <a:r>
              <a:rPr lang="en-GB" sz="2000" dirty="0" smtClean="0"/>
              <a:t>In school we will be doing regular five minute frenzy tests which vary in difficulty dependent on the level that your child is working at.</a:t>
            </a:r>
          </a:p>
          <a:p>
            <a:r>
              <a:rPr lang="en-GB" sz="2000" dirty="0" smtClean="0"/>
              <a:t>As well as this we aim to allow children time each week to learn and practice their times tables on the chromebooks on websites such as purple mash and hit the button.</a:t>
            </a:r>
          </a:p>
          <a:p>
            <a:r>
              <a:rPr lang="en-GB" sz="2000" dirty="0" smtClean="0"/>
              <a:t>We also have our times table beach ball</a:t>
            </a:r>
          </a:p>
          <a:p>
            <a:r>
              <a:rPr lang="en-GB" sz="2000" dirty="0" smtClean="0"/>
              <a:t>In our starters for our maths work I have times table questions ready for the children to practice.</a:t>
            </a:r>
          </a:p>
          <a:p>
            <a:endParaRPr lang="en-GB" sz="2000" dirty="0"/>
          </a:p>
          <a:p>
            <a:r>
              <a:rPr lang="en-GB" sz="2000" dirty="0" smtClean="0"/>
              <a:t>AT HOME – you could support your children by encouraging them to spend no longer than 10 minutes a night practicing their times table on these websites. Hit the button is free and the children have a login to purple mash which I have printed a copy of for you to take home.</a:t>
            </a:r>
            <a:endParaRPr lang="en-GB" sz="2000" dirty="0"/>
          </a:p>
        </p:txBody>
      </p:sp>
    </p:spTree>
    <p:extLst>
      <p:ext uri="{BB962C8B-B14F-4D97-AF65-F5344CB8AC3E}">
        <p14:creationId xmlns:p14="http://schemas.microsoft.com/office/powerpoint/2010/main" val="249114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a:r>
            <a:endParaRPr lang="en-GB" dirty="0"/>
          </a:p>
        </p:txBody>
      </p:sp>
      <p:sp>
        <p:nvSpPr>
          <p:cNvPr id="3" name="Content Placeholder 2"/>
          <p:cNvSpPr>
            <a:spLocks noGrp="1"/>
          </p:cNvSpPr>
          <p:nvPr>
            <p:ph idx="1"/>
          </p:nvPr>
        </p:nvSpPr>
        <p:spPr/>
        <p:txBody>
          <a:bodyPr/>
          <a:lstStyle/>
          <a:p>
            <a:r>
              <a:rPr lang="en-GB" dirty="0" smtClean="0"/>
              <a:t>By the end of this week, each child would have been sent home with a reading book which comes home and back into school each day as well as a library book which they can read for pleasure.</a:t>
            </a:r>
          </a:p>
          <a:p>
            <a:r>
              <a:rPr lang="en-GB" dirty="0" smtClean="0"/>
              <a:t>The children will be receiving a physical reading record to monitor reading this year. We are aiming for the children to be recording their reading in their records at least 3 times a week. </a:t>
            </a:r>
          </a:p>
          <a:p>
            <a:r>
              <a:rPr lang="en-GB" dirty="0" smtClean="0"/>
              <a:t>We will be doing guided reading in class which will focus on developing their skills of retrieval, inference, summarising and predicting.</a:t>
            </a:r>
          </a:p>
          <a:p>
            <a:r>
              <a:rPr lang="en-GB" dirty="0" smtClean="0"/>
              <a:t>Each morning either myself or Mrs Choppin will be aiming to read in class with the children so it is important that their reading books come back into school each morning.</a:t>
            </a:r>
          </a:p>
        </p:txBody>
      </p:sp>
    </p:spTree>
    <p:extLst>
      <p:ext uri="{BB962C8B-B14F-4D97-AF65-F5344CB8AC3E}">
        <p14:creationId xmlns:p14="http://schemas.microsoft.com/office/powerpoint/2010/main" val="393662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a:xfrm>
            <a:off x="1202919" y="2011680"/>
            <a:ext cx="9784080" cy="4617720"/>
          </a:xfrm>
        </p:spPr>
        <p:txBody>
          <a:bodyPr>
            <a:normAutofit fontScale="92500" lnSpcReduction="10000"/>
          </a:bodyPr>
          <a:lstStyle/>
          <a:p>
            <a:pPr marL="0" indent="0">
              <a:buNone/>
            </a:pPr>
            <a:r>
              <a:rPr lang="en-GB" dirty="0" smtClean="0"/>
              <a:t>Homework is posted on Google Classroom on Friday and due to be completed by Wednesday. </a:t>
            </a:r>
          </a:p>
          <a:p>
            <a:endParaRPr lang="en-GB" dirty="0"/>
          </a:p>
          <a:p>
            <a:pPr marL="0" indent="0">
              <a:buNone/>
            </a:pPr>
            <a:r>
              <a:rPr lang="en-GB" b="1" dirty="0" smtClean="0"/>
              <a:t>WEEKLY </a:t>
            </a:r>
          </a:p>
          <a:p>
            <a:pPr marL="0" indent="0">
              <a:buNone/>
            </a:pPr>
            <a:r>
              <a:rPr lang="en-GB" dirty="0" smtClean="0"/>
              <a:t>Maths – Pre teaching video explaining what we will be learning next week. Task to be completed to show what has been learnt.</a:t>
            </a:r>
          </a:p>
          <a:p>
            <a:pPr marL="0" indent="0">
              <a:buNone/>
            </a:pPr>
            <a:r>
              <a:rPr lang="en-GB" dirty="0" smtClean="0"/>
              <a:t>Spelling – Spelling Shed activity set as practiced in class.</a:t>
            </a:r>
          </a:p>
          <a:p>
            <a:pPr marL="0" indent="0">
              <a:buNone/>
            </a:pPr>
            <a:endParaRPr lang="en-GB" dirty="0" smtClean="0"/>
          </a:p>
          <a:p>
            <a:pPr marL="0" indent="0">
              <a:buNone/>
            </a:pPr>
            <a:r>
              <a:rPr lang="en-GB" b="1" dirty="0" smtClean="0"/>
              <a:t>EVERY HALF TERM</a:t>
            </a:r>
          </a:p>
          <a:p>
            <a:pPr marL="0" indent="0">
              <a:buNone/>
            </a:pPr>
            <a:r>
              <a:rPr lang="en-GB" dirty="0" smtClean="0"/>
              <a:t>Topic – task/project linked to the topic being learnt. </a:t>
            </a:r>
          </a:p>
          <a:p>
            <a:pPr marL="0" indent="0">
              <a:buNone/>
            </a:pPr>
            <a:r>
              <a:rPr lang="en-GB" dirty="0" smtClean="0"/>
              <a:t>RE – an activity or task based on what we are learning. </a:t>
            </a:r>
          </a:p>
          <a:p>
            <a:pPr marL="0" indent="0">
              <a:buNone/>
            </a:pPr>
            <a:r>
              <a:rPr lang="en-GB" dirty="0" smtClean="0"/>
              <a:t>A writing task that is to be completed on paper. </a:t>
            </a:r>
            <a:endParaRPr lang="en-GB" dirty="0"/>
          </a:p>
        </p:txBody>
      </p:sp>
    </p:spTree>
    <p:extLst>
      <p:ext uri="{BB962C8B-B14F-4D97-AF65-F5344CB8AC3E}">
        <p14:creationId xmlns:p14="http://schemas.microsoft.com/office/powerpoint/2010/main" val="1101752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228</TotalTime>
  <Words>891</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Corbel</vt:lpstr>
      <vt:lpstr>Wingdings</vt:lpstr>
      <vt:lpstr>Banded</vt:lpstr>
      <vt:lpstr>Meet the teacher</vt:lpstr>
      <vt:lpstr>About me </vt:lpstr>
      <vt:lpstr>Staff in year 4</vt:lpstr>
      <vt:lpstr>Year 4 TIMETABLE Autumn Term 1 (2023)</vt:lpstr>
      <vt:lpstr>Behaviour </vt:lpstr>
      <vt:lpstr>Multiplication check</vt:lpstr>
      <vt:lpstr>How to support your children with their times tables</vt:lpstr>
      <vt:lpstr>Reading </vt:lpstr>
      <vt:lpstr>Homework</vt:lpstr>
      <vt:lpstr>How you can support your child in year 4 </vt:lpstr>
      <vt:lpstr>100 books to read </vt:lpstr>
      <vt:lpstr>Hudnall park residential </vt:lpstr>
      <vt:lpstr>Other upcoming trips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Jack Reeve</dc:creator>
  <cp:lastModifiedBy>jack reeve</cp:lastModifiedBy>
  <cp:revision>18</cp:revision>
  <dcterms:created xsi:type="dcterms:W3CDTF">2023-09-10T16:19:11Z</dcterms:created>
  <dcterms:modified xsi:type="dcterms:W3CDTF">2023-09-12T19:13:47Z</dcterms:modified>
</cp:coreProperties>
</file>